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sldIdLst>
    <p:sldId id="548" r:id="rId2"/>
    <p:sldId id="352" r:id="rId3"/>
    <p:sldId id="545" r:id="rId4"/>
    <p:sldId id="546" r:id="rId5"/>
    <p:sldId id="554" r:id="rId6"/>
    <p:sldId id="485" r:id="rId7"/>
    <p:sldId id="583" r:id="rId8"/>
    <p:sldId id="587" r:id="rId9"/>
    <p:sldId id="578" r:id="rId10"/>
    <p:sldId id="586" r:id="rId11"/>
    <p:sldId id="592" r:id="rId12"/>
    <p:sldId id="568" r:id="rId13"/>
    <p:sldId id="588" r:id="rId14"/>
    <p:sldId id="589" r:id="rId15"/>
    <p:sldId id="590" r:id="rId1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99"/>
    <a:srgbClr val="CCFF66"/>
    <a:srgbClr val="66CCFF"/>
    <a:srgbClr val="99FFCC"/>
    <a:srgbClr val="66FFFF"/>
    <a:srgbClr val="FFFF99"/>
    <a:srgbClr val="99CCFF"/>
    <a:srgbClr val="FFCC99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6807" autoAdjust="0"/>
  </p:normalViewPr>
  <p:slideViewPr>
    <p:cSldViewPr>
      <p:cViewPr>
        <p:scale>
          <a:sx n="70" d="100"/>
          <a:sy n="70" d="100"/>
        </p:scale>
        <p:origin x="-1800" y="-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i_t__leh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i_t__leh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i_t__leh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barChart>
        <c:barDir val="col"/>
        <c:grouping val="clustered"/>
        <c:ser>
          <c:idx val="0"/>
          <c:order val="0"/>
          <c:tx>
            <c:strRef>
              <c:f>Leht1!$B$1</c:f>
              <c:strCache>
                <c:ptCount val="1"/>
                <c:pt idx="0">
                  <c:v>"4 "ja "5"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I ka</c:v>
                </c:pt>
                <c:pt idx="1">
                  <c:v>2 ka</c:v>
                </c:pt>
                <c:pt idx="2">
                  <c:v>3.ka</c:v>
                </c:pt>
              </c:strCache>
            </c:strRef>
          </c:cat>
          <c:val>
            <c:numRef>
              <c:f>Leht1!$B$2:$B$4</c:f>
              <c:numCache>
                <c:formatCode>General</c:formatCode>
                <c:ptCount val="3"/>
                <c:pt idx="0">
                  <c:v>83</c:v>
                </c:pt>
                <c:pt idx="1">
                  <c:v>64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Kordajad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I ka</c:v>
                </c:pt>
                <c:pt idx="1">
                  <c:v>2 ka</c:v>
                </c:pt>
                <c:pt idx="2">
                  <c:v>3.ka</c:v>
                </c:pt>
              </c:strCache>
            </c:strRef>
          </c:cat>
          <c:val>
            <c:numRef>
              <c:f>Leht1!$C$2:$C$4</c:f>
              <c:numCache>
                <c:formatCode>General</c:formatCode>
                <c:ptCount val="3"/>
                <c:pt idx="0">
                  <c:v>1.1399999999999979</c:v>
                </c:pt>
                <c:pt idx="1">
                  <c:v>0</c:v>
                </c:pt>
                <c:pt idx="2">
                  <c:v>1.84</c:v>
                </c:pt>
              </c:numCache>
            </c:numRef>
          </c:val>
        </c:ser>
        <c:axId val="133946752"/>
        <c:axId val="133944832"/>
      </c:barChart>
      <c:catAx>
        <c:axId val="133946752"/>
        <c:scaling>
          <c:orientation val="minMax"/>
        </c:scaling>
        <c:axPos val="b"/>
        <c:tickLblPos val="nextTo"/>
        <c:crossAx val="133944832"/>
        <c:crosses val="autoZero"/>
        <c:auto val="1"/>
        <c:lblAlgn val="ctr"/>
        <c:lblOffset val="100"/>
      </c:catAx>
      <c:valAx>
        <c:axId val="133944832"/>
        <c:scaling>
          <c:orientation val="minMax"/>
        </c:scaling>
        <c:axPos val="l"/>
        <c:majorGridlines/>
        <c:numFmt formatCode="General" sourceLinked="1"/>
        <c:tickLblPos val="nextTo"/>
        <c:crossAx val="1339467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t-E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>
        <c:manualLayout>
          <c:layoutTarget val="inner"/>
          <c:xMode val="edge"/>
          <c:yMode val="edge"/>
          <c:x val="9.7299382716049557E-2"/>
          <c:y val="6.4061739802499532E-2"/>
          <c:w val="0.71193836881500927"/>
          <c:h val="0.8143808984697618"/>
        </c:manualLayout>
      </c:layout>
      <c:barChart>
        <c:barDir val="col"/>
        <c:grouping val="clustered"/>
        <c:ser>
          <c:idx val="0"/>
          <c:order val="0"/>
          <c:tx>
            <c:strRef>
              <c:f>Leht1!$B$1</c:f>
              <c:strCache>
                <c:ptCount val="1"/>
                <c:pt idx="0">
                  <c:v>2013/14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I ka</c:v>
                </c:pt>
                <c:pt idx="1">
                  <c:v>2 ka</c:v>
                </c:pt>
                <c:pt idx="2">
                  <c:v>3.ka</c:v>
                </c:pt>
              </c:strCache>
            </c:strRef>
          </c:cat>
          <c:val>
            <c:numRef>
              <c:f>Leht1!$B$2:$B$4</c:f>
              <c:numCache>
                <c:formatCode>General</c:formatCode>
                <c:ptCount val="3"/>
                <c:pt idx="0">
                  <c:v>78</c:v>
                </c:pt>
                <c:pt idx="1">
                  <c:v>67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2014/15</c:v>
                </c:pt>
              </c:strCache>
            </c:strRef>
          </c:tx>
          <c:dLbls>
            <c:showVal val="1"/>
          </c:dLbls>
          <c:cat>
            <c:strRef>
              <c:f>Leht1!$A$2:$A$4</c:f>
              <c:strCache>
                <c:ptCount val="3"/>
                <c:pt idx="0">
                  <c:v>I ka</c:v>
                </c:pt>
                <c:pt idx="1">
                  <c:v>2 ka</c:v>
                </c:pt>
                <c:pt idx="2">
                  <c:v>3.ka</c:v>
                </c:pt>
              </c:strCache>
            </c:strRef>
          </c:cat>
          <c:val>
            <c:numRef>
              <c:f>Leht1!$C$2:$C$4</c:f>
              <c:numCache>
                <c:formatCode>General</c:formatCode>
                <c:ptCount val="3"/>
                <c:pt idx="0">
                  <c:v>86</c:v>
                </c:pt>
                <c:pt idx="1">
                  <c:v>63</c:v>
                </c:pt>
                <c:pt idx="2">
                  <c:v>40</c:v>
                </c:pt>
              </c:numCache>
            </c:numRef>
          </c:val>
        </c:ser>
        <c:ser>
          <c:idx val="2"/>
          <c:order val="2"/>
          <c:tx>
            <c:strRef>
              <c:f>Leht1!$D$1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Leht1!$A$2:$A$4</c:f>
              <c:strCache>
                <c:ptCount val="3"/>
                <c:pt idx="0">
                  <c:v>I ka</c:v>
                </c:pt>
                <c:pt idx="1">
                  <c:v>2 ka</c:v>
                </c:pt>
                <c:pt idx="2">
                  <c:v>3.ka</c:v>
                </c:pt>
              </c:strCache>
            </c:strRef>
          </c:cat>
          <c:val>
            <c:numRef>
              <c:f>Leht1!$D$2:$D$4</c:f>
              <c:numCache>
                <c:formatCode>General</c:formatCode>
                <c:ptCount val="3"/>
                <c:pt idx="0">
                  <c:v>83</c:v>
                </c:pt>
                <c:pt idx="1">
                  <c:v>64</c:v>
                </c:pt>
                <c:pt idx="2">
                  <c:v>36</c:v>
                </c:pt>
              </c:numCache>
            </c:numRef>
          </c:val>
        </c:ser>
        <c:axId val="135380352"/>
        <c:axId val="135390336"/>
      </c:barChart>
      <c:catAx>
        <c:axId val="135380352"/>
        <c:scaling>
          <c:orientation val="minMax"/>
        </c:scaling>
        <c:axPos val="b"/>
        <c:tickLblPos val="nextTo"/>
        <c:crossAx val="135390336"/>
        <c:crosses val="autoZero"/>
        <c:auto val="1"/>
        <c:lblAlgn val="ctr"/>
        <c:lblOffset val="100"/>
      </c:catAx>
      <c:valAx>
        <c:axId val="135390336"/>
        <c:scaling>
          <c:orientation val="minMax"/>
        </c:scaling>
        <c:axPos val="l"/>
        <c:majorGridlines/>
        <c:numFmt formatCode="General" sourceLinked="1"/>
        <c:tickLblPos val="nextTo"/>
        <c:crossAx val="13538035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t-E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autoTitleDeleted val="1"/>
    <c:plotArea>
      <c:layout/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explosion val="3"/>
          </c:dPt>
          <c:dPt>
            <c:idx val="3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2.4510359761439265E-2"/>
                  <c:y val="3.0508424999257742E-2"/>
                </c:manualLayout>
              </c:layout>
              <c:showVal val="1"/>
            </c:dLbl>
            <c:dLbl>
              <c:idx val="1"/>
              <c:layout>
                <c:manualLayout>
                  <c:x val="1.5964078428011678E-2"/>
                  <c:y val="3.853007605689298E-2"/>
                </c:manualLayout>
              </c:layout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t-EE" sz="4000" dirty="0" smtClean="0"/>
                      <a:t>7901</a:t>
                    </a:r>
                    <a:endParaRPr lang="en-US" sz="4000" dirty="0"/>
                  </a:p>
                </c:rich>
              </c:tx>
              <c:showVal val="1"/>
            </c:dLbl>
            <c:spPr>
              <a:solidFill>
                <a:schemeClr val="lt1"/>
              </a:solidFill>
              <a:ln w="55000" cap="flat" cmpd="thickThin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Val val="1"/>
          </c:dLbls>
          <c:cat>
            <c:strRef>
              <c:f>Leht1!$A$2:$A$5</c:f>
              <c:strCache>
                <c:ptCount val="3"/>
                <c:pt idx="0">
                  <c:v>1. - 3. kl</c:v>
                </c:pt>
                <c:pt idx="1">
                  <c:v>4. - 6. kl</c:v>
                </c:pt>
                <c:pt idx="2">
                  <c:v>7. -9. kl</c:v>
                </c:pt>
              </c:strCache>
            </c:strRef>
          </c:cat>
          <c:val>
            <c:numRef>
              <c:f>Leht1!$B$2:$B$5</c:f>
              <c:numCache>
                <c:formatCode>General</c:formatCode>
                <c:ptCount val="4"/>
                <c:pt idx="0">
                  <c:v>81</c:v>
                </c:pt>
                <c:pt idx="1">
                  <c:v>241</c:v>
                </c:pt>
                <c:pt idx="2">
                  <c:v>7901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9254733173731722"/>
          <c:y val="9.6116284024371015E-2"/>
          <c:w val="0.35754619325175341"/>
          <c:h val="0.76138911639229612"/>
        </c:manualLayout>
      </c:layout>
      <c:txPr>
        <a:bodyPr/>
        <a:lstStyle/>
        <a:p>
          <a:pPr>
            <a:defRPr sz="4400" b="1" i="0" baseline="0">
              <a:latin typeface="Arial" pitchFamily="34" charset="0"/>
            </a:defRPr>
          </a:pPr>
          <a:endParaRPr lang="et-EE"/>
        </a:p>
      </c:txPr>
    </c:legend>
    <c:plotVisOnly val="1"/>
  </c:chart>
  <c:txPr>
    <a:bodyPr/>
    <a:lstStyle/>
    <a:p>
      <a:pPr>
        <a:defRPr sz="1800"/>
      </a:pPr>
      <a:endParaRPr lang="et-EE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0.72789</cdr:x>
      <cdr:y>0.13776</cdr:y>
    </cdr:from>
    <cdr:to>
      <cdr:x>0.83673</cdr:x>
      <cdr:y>0.32804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064" y="6619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30200"/>
            <a:ext cx="1588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98812" y="4685856"/>
            <a:ext cx="5804773" cy="4406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10/11/2016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oktoober 2016</a:t>
            </a:r>
            <a:endParaRPr lang="et-E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04664"/>
            <a:ext cx="1698625" cy="2217738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076056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t-EE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lang="et-E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  Informatsioon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Sisu kohatäide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r>
              <a:rPr lang="et-EE" sz="4400" b="1" dirty="0" err="1" smtClean="0"/>
              <a:t>epost</a:t>
            </a:r>
            <a:r>
              <a:rPr lang="et-EE" sz="4400" b="1" dirty="0" smtClean="0"/>
              <a:t>:</a:t>
            </a:r>
            <a:r>
              <a:rPr lang="et-EE" sz="4400" b="1" dirty="0" smtClean="0">
                <a:solidFill>
                  <a:srgbClr val="002060"/>
                </a:solidFill>
              </a:rPr>
              <a:t> </a:t>
            </a:r>
            <a:r>
              <a:rPr lang="et-EE" sz="4400" b="1" u="sng" dirty="0" err="1" smtClean="0">
                <a:solidFill>
                  <a:srgbClr val="002060"/>
                </a:solidFill>
              </a:rPr>
              <a:t>kantselei@hpk.edu.ee</a:t>
            </a:r>
            <a:endParaRPr lang="et-EE" sz="4400" b="1" u="sng" dirty="0" smtClean="0">
              <a:solidFill>
                <a:srgbClr val="002060"/>
              </a:solidFill>
            </a:endParaRPr>
          </a:p>
          <a:p>
            <a:endParaRPr lang="et-EE" sz="1800" b="1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t-EE" sz="4400" b="1" dirty="0" smtClean="0"/>
              <a:t>kooli veebileht:</a:t>
            </a:r>
          </a:p>
          <a:p>
            <a:pPr>
              <a:buNone/>
            </a:pPr>
            <a:r>
              <a:rPr lang="et-EE" sz="4400" b="1" u="sng" dirty="0" smtClean="0">
                <a:solidFill>
                  <a:srgbClr val="002060"/>
                </a:solidFill>
              </a:rPr>
              <a:t>http://hpk.edu.ee</a:t>
            </a:r>
            <a:endParaRPr lang="et-EE" sz="4400" b="1" u="sng" dirty="0" smtClean="0">
              <a:solidFill>
                <a:srgbClr val="0070C0"/>
              </a:solidFill>
            </a:endParaRPr>
          </a:p>
          <a:p>
            <a:endParaRPr lang="et-EE" sz="1800" b="1" dirty="0" smtClean="0"/>
          </a:p>
          <a:p>
            <a:r>
              <a:rPr lang="et-EE" sz="4400" b="1" dirty="0" err="1" smtClean="0"/>
              <a:t>ekool</a:t>
            </a:r>
            <a:r>
              <a:rPr lang="et-EE" sz="4400" b="1" dirty="0" smtClean="0"/>
              <a:t>  - andmete olemasolu ja õigsuse kontroll</a:t>
            </a:r>
          </a:p>
          <a:p>
            <a:endParaRPr lang="et-EE" sz="4400" b="1" dirty="0" smtClean="0">
              <a:solidFill>
                <a:srgbClr val="002060"/>
              </a:solidFill>
            </a:endParaRPr>
          </a:p>
          <a:p>
            <a:endParaRPr lang="et-EE" sz="4400" b="1" u="sng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t-EE" sz="4400" b="1" u="sng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t-EE" dirty="0"/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376" y="260648"/>
            <a:ext cx="829017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>
            <a:normAutofit fontScale="92500" lnSpcReduction="10000"/>
          </a:bodyPr>
          <a:lstStyle/>
          <a:p>
            <a:endParaRPr lang="et-EE" dirty="0" smtClean="0"/>
          </a:p>
          <a:p>
            <a:r>
              <a:rPr lang="et-EE" dirty="0" smtClean="0"/>
              <a:t>Selleks, et saaksime Teile või Teie lapsele Rajaleidja keskuste teenuseid pakkuda, on vajalik vanema nõusolek isikuandmete töötlemiseks. </a:t>
            </a:r>
          </a:p>
          <a:p>
            <a:r>
              <a:rPr lang="et-EE" dirty="0" smtClean="0"/>
              <a:t>Alates 08.09 on lapsevanemal võimalik anda nõusolekut lapse isikuandmete töötlemiseks </a:t>
            </a:r>
            <a:r>
              <a:rPr lang="et-EE" b="1" dirty="0" err="1" smtClean="0"/>
              <a:t>eKooli</a:t>
            </a:r>
            <a:r>
              <a:rPr lang="et-EE" b="1" dirty="0" smtClean="0"/>
              <a:t> kaudu. </a:t>
            </a:r>
          </a:p>
          <a:p>
            <a:r>
              <a:rPr lang="et-EE" dirty="0" smtClean="0"/>
              <a:t>Nõusoleku saab anda sisenedes </a:t>
            </a:r>
            <a:r>
              <a:rPr lang="et-EE" dirty="0" err="1" smtClean="0"/>
              <a:t>ekooli</a:t>
            </a:r>
            <a:r>
              <a:rPr lang="et-EE" dirty="0" smtClean="0"/>
              <a:t> lapsevanema konto alt.</a:t>
            </a:r>
            <a:r>
              <a:rPr lang="et-EE" b="1" dirty="0" smtClean="0"/>
              <a:t> </a:t>
            </a:r>
          </a:p>
          <a:p>
            <a:r>
              <a:rPr lang="et-EE" dirty="0" smtClean="0"/>
              <a:t>Nõusoleku andmisel on oluline, et märgiksite ära </a:t>
            </a:r>
            <a:r>
              <a:rPr lang="et-EE" b="1" dirty="0" smtClean="0"/>
              <a:t>korraga mõlemad nõusolekud. </a:t>
            </a:r>
            <a:r>
              <a:rPr lang="et-EE" dirty="0" smtClean="0"/>
              <a:t>Hiljem see aken enam sarnasel kujul ei avane ja nõusolek testimiseks tuleb esitada ikkagi paberkandjal. </a:t>
            </a:r>
          </a:p>
          <a:p>
            <a:r>
              <a:rPr lang="et-EE" dirty="0" smtClean="0"/>
              <a:t>Täpsemad juhised </a:t>
            </a:r>
            <a:r>
              <a:rPr lang="et-EE" dirty="0" err="1" smtClean="0"/>
              <a:t>ekoolis</a:t>
            </a:r>
            <a:r>
              <a:rPr lang="et-EE" dirty="0" smtClean="0"/>
              <a:t> </a:t>
            </a:r>
            <a:r>
              <a:rPr lang="et-EE" dirty="0" err="1" smtClean="0"/>
              <a:t>vetluste</a:t>
            </a:r>
            <a:r>
              <a:rPr lang="et-EE" dirty="0" smtClean="0"/>
              <a:t> ja materjalid all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Rajaleidja teenused</a:t>
            </a:r>
            <a:endParaRPr lang="et-E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Kadrilaat 26. novembril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pic>
        <p:nvPicPr>
          <p:cNvPr id="8" name="Sisu kohatäide 7" descr="https://scontent-arn2-1.xx.fbcdn.net/v/t1.0-0/c105.0.206.206/p206x206/12316569_619429898198204_693367773444857455_n.jpg?oh=e308c7a354d551fa17380c19f9c4ee28&amp;oe=5866F600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67240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lt 8" descr="https://scontent-arn2-1.xx.fbcdn.net/v/t1.0-9/12341054_619429821531545_5804780776370167475_n.jpg?oh=7350cc088bfcf9a81f8be3091b5130f4&amp;oe=58A6758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429000"/>
            <a:ext cx="4608552" cy="320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isu kohatäide 3"/>
          <p:cNvPicPr>
            <a:picLocks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105400"/>
          </a:xfrm>
        </p:spPr>
        <p:txBody>
          <a:bodyPr>
            <a:normAutofit/>
          </a:bodyPr>
          <a:lstStyle/>
          <a:p>
            <a:r>
              <a:rPr lang="et-EE" sz="3200" dirty="0" smtClean="0"/>
              <a:t>Igast klassist on valitud 1 vanem</a:t>
            </a:r>
          </a:p>
          <a:p>
            <a:pPr>
              <a:buNone/>
            </a:pPr>
            <a:endParaRPr lang="et-EE" sz="900" dirty="0" smtClean="0"/>
          </a:p>
          <a:p>
            <a:r>
              <a:rPr lang="et-EE" sz="3200" dirty="0" smtClean="0"/>
              <a:t>Nende hulgast valitakse hoolekogu (PGS 73):</a:t>
            </a:r>
          </a:p>
          <a:p>
            <a:pPr>
              <a:buNone/>
            </a:pPr>
            <a:r>
              <a:rPr lang="et-EE" sz="3200" dirty="0" smtClean="0"/>
              <a:t>    	5 vanemat, 1 õpetaja, 1 volikogu   	esindaja, õpilased</a:t>
            </a:r>
          </a:p>
          <a:p>
            <a:pPr>
              <a:buNone/>
            </a:pPr>
            <a:endParaRPr lang="et-EE" sz="900" dirty="0" smtClean="0"/>
          </a:p>
          <a:p>
            <a:r>
              <a:rPr lang="et-EE" sz="3200" dirty="0" smtClean="0"/>
              <a:t>Koosolekud ühised: 1 x veerandis </a:t>
            </a:r>
          </a:p>
          <a:p>
            <a:endParaRPr lang="et-EE" sz="1800" dirty="0" smtClean="0"/>
          </a:p>
          <a:p>
            <a:r>
              <a:rPr lang="et-EE" sz="3600" b="1" u="sng" dirty="0" err="1" smtClean="0">
                <a:solidFill>
                  <a:schemeClr val="accent4">
                    <a:lumMod val="75000"/>
                  </a:schemeClr>
                </a:solidFill>
              </a:rPr>
              <a:t>lapsevanem@hpk.edu.ee</a:t>
            </a:r>
            <a:endParaRPr lang="et-EE" sz="3600" b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t-EE" dirty="0" smtClean="0"/>
          </a:p>
          <a:p>
            <a:endParaRPr lang="et-EE" dirty="0" smtClean="0"/>
          </a:p>
          <a:p>
            <a:pPr>
              <a:buNone/>
            </a:pPr>
            <a:endParaRPr lang="et-EE" dirty="0" smtClean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t-EE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pic>
        <p:nvPicPr>
          <p:cNvPr id="5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I   kooliaste I-III  1 esindaja</a:t>
            </a:r>
          </a:p>
          <a:p>
            <a:r>
              <a:rPr lang="et-EE" sz="3600" dirty="0" smtClean="0"/>
              <a:t>II  kooliaste IV-VI  1 esindaja</a:t>
            </a:r>
          </a:p>
          <a:p>
            <a:r>
              <a:rPr lang="et-EE" sz="3600" dirty="0" smtClean="0"/>
              <a:t>III kooliaste VII-IX  3 esindajat</a:t>
            </a:r>
          </a:p>
          <a:p>
            <a:pPr>
              <a:buNone/>
            </a:pPr>
            <a:endParaRPr lang="et-EE" sz="3600" dirty="0" smtClean="0"/>
          </a:p>
          <a:p>
            <a:r>
              <a:rPr lang="et-EE" sz="3600" dirty="0" smtClean="0"/>
              <a:t>Esimees ja aseesimees</a:t>
            </a:r>
            <a:endParaRPr lang="et-EE" sz="3600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pic>
        <p:nvPicPr>
          <p:cNvPr id="5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t-EE" sz="66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t-EE" sz="6600" dirty="0" smtClean="0">
                <a:solidFill>
                  <a:srgbClr val="0070C0"/>
                </a:solidFill>
              </a:rPr>
              <a:t>Tänan!</a:t>
            </a:r>
            <a:endParaRPr lang="et-EE" sz="6600" dirty="0">
              <a:solidFill>
                <a:srgbClr val="0070C0"/>
              </a:solidFill>
            </a:endParaRPr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endParaRPr lang="et-EE" sz="4000" dirty="0" smtClean="0"/>
          </a:p>
          <a:p>
            <a:pPr marL="452628" lvl="0" indent="-342900">
              <a:buNone/>
            </a:pPr>
            <a:r>
              <a:rPr lang="et-EE" sz="3600" b="1" dirty="0" smtClean="0"/>
              <a:t>1.  Kokkuvõte 2015/16. õppeaastast</a:t>
            </a:r>
          </a:p>
          <a:p>
            <a:pPr marL="452628" lvl="0" indent="-342900">
              <a:buNone/>
            </a:pPr>
            <a:endParaRPr lang="et-EE" sz="1800" dirty="0" smtClean="0"/>
          </a:p>
          <a:p>
            <a:pPr marL="852678" lvl="0" indent="-742950">
              <a:buNone/>
            </a:pPr>
            <a:r>
              <a:rPr lang="et-EE" sz="3600" b="1" dirty="0" smtClean="0"/>
              <a:t>2.  Hoolekogu valimine</a:t>
            </a:r>
          </a:p>
          <a:p>
            <a:pPr lvl="0">
              <a:buNone/>
            </a:pPr>
            <a:endParaRPr lang="et-EE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buNone/>
            </a:pPr>
            <a:r>
              <a:rPr lang="et-EE" sz="4000" dirty="0" smtClean="0"/>
              <a:t>3. …</a:t>
            </a: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Päevakava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Kokkuvõte õppetööst  I-III KA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323528" y="1412776"/>
          <a:ext cx="8640961" cy="3375198"/>
        </p:xfrm>
        <a:graphic>
          <a:graphicData uri="http://schemas.openxmlformats.org/drawingml/2006/table">
            <a:tbl>
              <a:tblPr/>
              <a:tblGrid>
                <a:gridCol w="975265"/>
                <a:gridCol w="1040959"/>
                <a:gridCol w="1152128"/>
                <a:gridCol w="936104"/>
                <a:gridCol w="1008112"/>
                <a:gridCol w="1008112"/>
                <a:gridCol w="1152128"/>
                <a:gridCol w="1368153"/>
              </a:tblGrid>
              <a:tr h="440725"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>
                          <a:latin typeface="Arial"/>
                        </a:rPr>
                        <a:t>Klass</a:t>
                      </a: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algul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err="1" smtClean="0">
                          <a:latin typeface="Arial"/>
                        </a:rPr>
                        <a:t>Õp.arv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 õa lõpul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Aine-    kiitus-   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Kiitus-kiri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“5</a:t>
                      </a:r>
                      <a:r>
                        <a:rPr lang="et-EE" sz="2400" b="0" i="0" u="none" strike="noStrike" dirty="0">
                          <a:latin typeface="Arial"/>
                        </a:rPr>
                        <a:t>" </a:t>
                      </a:r>
                      <a:r>
                        <a:rPr lang="et-EE" sz="2400" b="0" i="0" u="none" strike="noStrike" dirty="0" smtClean="0">
                          <a:latin typeface="Arial"/>
                        </a:rPr>
                        <a:t>ja   “4”, “5”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Lõpetas klassi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400" b="0" i="0" u="none" strike="noStrike" dirty="0" smtClean="0">
                          <a:latin typeface="Arial"/>
                        </a:rPr>
                        <a:t>Kordama, ei lõpeta</a:t>
                      </a:r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172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175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76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146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173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119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119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4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76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119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III</a:t>
                      </a:r>
                      <a:r>
                        <a:rPr lang="et-EE" sz="2800" b="1" i="0" u="none" strike="noStrike" baseline="0" dirty="0" smtClean="0">
                          <a:solidFill>
                            <a:srgbClr val="333399"/>
                          </a:solidFill>
                          <a:latin typeface="Arial"/>
                        </a:rPr>
                        <a:t> ka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278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271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40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22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97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266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333399"/>
                          </a:solidFill>
                          <a:latin typeface="Arial"/>
                        </a:rPr>
                        <a:t>5</a:t>
                      </a:r>
                      <a:endParaRPr lang="et-EE" sz="2800" b="1" i="0" u="none" strike="noStrike" dirty="0">
                        <a:solidFill>
                          <a:srgbClr val="333399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ctr" fontAlgn="b"/>
                      <a:r>
                        <a:rPr lang="et-EE" sz="24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Kokku</a:t>
                      </a: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569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565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44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123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319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558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800" b="1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7</a:t>
                      </a:r>
                      <a:endParaRPr lang="et-EE" sz="28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4166"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t-EE" sz="2800" b="0" i="0" u="none" strike="noStrike" dirty="0" smtClean="0">
                          <a:latin typeface="Arial"/>
                        </a:rPr>
                        <a:t>319, so 56%</a:t>
                      </a:r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t-EE" sz="28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t-EE" sz="2400" b="0" i="0" u="none" strike="noStrike" dirty="0">
                        <a:latin typeface="Arial"/>
                      </a:endParaRPr>
                    </a:p>
                  </a:txBody>
                  <a:tcPr marL="7088" marR="7088" marT="708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</a:rPr>
              <a:t>Õppeedukuse kvaliteedi % ja kordajate %</a:t>
            </a:r>
            <a:endParaRPr lang="et-EE" dirty="0">
              <a:solidFill>
                <a:srgbClr val="0070C0"/>
              </a:solidFill>
            </a:endParaRPr>
          </a:p>
        </p:txBody>
      </p:sp>
      <p:pic>
        <p:nvPicPr>
          <p:cNvPr id="5" name="Sisu kohatäide 3"/>
          <p:cNvPicPr>
            <a:picLocks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</a:rPr>
              <a:t>Õppeedukuse kvaliteedi % </a:t>
            </a:r>
            <a:br>
              <a:rPr lang="et-EE" dirty="0" smtClean="0">
                <a:solidFill>
                  <a:srgbClr val="0070C0"/>
                </a:solidFill>
              </a:rPr>
            </a:br>
            <a:r>
              <a:rPr lang="et-EE" dirty="0" smtClean="0">
                <a:solidFill>
                  <a:srgbClr val="0070C0"/>
                </a:solidFill>
              </a:rPr>
              <a:t>kolme õppeaasta võrdlus</a:t>
            </a:r>
            <a:endParaRPr lang="et-EE" dirty="0">
              <a:solidFill>
                <a:srgbClr val="0070C0"/>
              </a:solidFill>
            </a:endParaRPr>
          </a:p>
        </p:txBody>
      </p:sp>
      <p:pic>
        <p:nvPicPr>
          <p:cNvPr id="5" name="Sisu kohatäide 3"/>
          <p:cNvPicPr>
            <a:picLocks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u kohatäide 4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748464" cy="45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t-EE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Põhjuseta puudumised 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2013/14 kokku  10 316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rgbClr val="0070C0"/>
                </a:solidFill>
                <a:effectLst/>
              </a:rPr>
              <a:t>2014/15 kokku    5970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r>
              <a:rPr lang="et-EE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2015/16 kokku    8223</a:t>
            </a:r>
            <a:endParaRPr lang="et-EE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</a:rPr>
              <a:t>Kolme õppeaasta võrdlus</a:t>
            </a:r>
            <a:endParaRPr lang="et-EE" dirty="0">
              <a:solidFill>
                <a:srgbClr val="0070C0"/>
              </a:solidFill>
            </a:endParaRP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</p:nvPr>
        </p:nvGraphicFramePr>
        <p:xfrm>
          <a:off x="251520" y="980729"/>
          <a:ext cx="8640959" cy="5685813"/>
        </p:xfrm>
        <a:graphic>
          <a:graphicData uri="http://schemas.openxmlformats.org/drawingml/2006/table">
            <a:tbl>
              <a:tblPr/>
              <a:tblGrid>
                <a:gridCol w="3585105"/>
                <a:gridCol w="1734228"/>
                <a:gridCol w="1618396"/>
                <a:gridCol w="1703230"/>
              </a:tblGrid>
              <a:tr h="5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Näitajad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>
                          <a:latin typeface="Calibri"/>
                          <a:ea typeface="Calibri"/>
                          <a:cs typeface="Times New Roman"/>
                        </a:rPr>
                        <a:t>2013/14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>
                          <a:latin typeface="Calibri"/>
                          <a:ea typeface="Calibri"/>
                          <a:cs typeface="Times New Roman"/>
                        </a:rPr>
                        <a:t>2014/15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  2015/16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637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Õpilaste arv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b="1" dirty="0">
                          <a:latin typeface="Calibri"/>
                          <a:ea typeface="Calibri"/>
                          <a:cs typeface="Times New Roman"/>
                        </a:rPr>
                        <a:t>553/491*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547/484*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b="1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565/453*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Hindele 5 ja 4, 5 õppijaid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latin typeface="Calibri"/>
                          <a:ea typeface="Calibri"/>
                          <a:cs typeface="Times New Roman"/>
                        </a:rPr>
                        <a:t>299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latin typeface="Calibri"/>
                          <a:ea typeface="Calibri"/>
                          <a:cs typeface="Times New Roman"/>
                        </a:rPr>
                        <a:t>s.o 54%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321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s.o 59%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319                 s.o </a:t>
                      </a:r>
                      <a:r>
                        <a:rPr lang="et-EE" sz="28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56%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 smtClean="0">
                          <a:latin typeface="Calibri"/>
                          <a:ea typeface="Calibri"/>
                          <a:cs typeface="Times New Roman"/>
                        </a:rPr>
                        <a:t>Ainekiituskiri/kiituskiri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latin typeface="Calibri"/>
                          <a:ea typeface="Calibri"/>
                          <a:cs typeface="Times New Roman"/>
                        </a:rPr>
                        <a:t>53/95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55/106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t-EE" sz="2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123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Ei lõpeta klassi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latin typeface="Calibri"/>
                          <a:ea typeface="Calibri"/>
                          <a:cs typeface="Times New Roman"/>
                        </a:rPr>
                        <a:t>s.o 2,2%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s.o 0,73%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 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s.o </a:t>
                      </a:r>
                      <a:r>
                        <a:rPr lang="et-EE" sz="28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1,23%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>
                          <a:latin typeface="Calibri"/>
                          <a:ea typeface="Calibri"/>
                          <a:cs typeface="Times New Roman"/>
                        </a:rPr>
                        <a:t>Katkestajaid 3. kooliastmes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t-EE" sz="2800" dirty="0">
                          <a:latin typeface="Calibri"/>
                          <a:ea typeface="Calibri"/>
                          <a:cs typeface="Times New Roman"/>
                        </a:rPr>
                        <a:t>Põhjuseta puudumisi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latin typeface="Calibri"/>
                          <a:ea typeface="Calibri"/>
                          <a:cs typeface="Times New Roman"/>
                        </a:rPr>
                        <a:t>10316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5970</a:t>
                      </a:r>
                      <a:endParaRPr lang="et-EE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8223</a:t>
                      </a:r>
                      <a:endParaRPr lang="et-EE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4408" y="188640"/>
            <a:ext cx="590600" cy="7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isu kohatäide 4"/>
          <p:cNvGraphicFramePr>
            <a:graphicFrameLocks noGrp="1"/>
          </p:cNvGraphicFramePr>
          <p:nvPr>
            <p:ph idx="1"/>
          </p:nvPr>
        </p:nvGraphicFramePr>
        <p:xfrm>
          <a:off x="467543" y="1628800"/>
          <a:ext cx="8208914" cy="4004762"/>
        </p:xfrm>
        <a:graphic>
          <a:graphicData uri="http://schemas.openxmlformats.org/drawingml/2006/table">
            <a:tbl>
              <a:tblPr/>
              <a:tblGrid>
                <a:gridCol w="3974414"/>
                <a:gridCol w="383015"/>
                <a:gridCol w="1168348"/>
                <a:gridCol w="1149045"/>
                <a:gridCol w="1168348"/>
                <a:gridCol w="365744"/>
              </a:tblGrid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Kuhu</a:t>
                      </a:r>
                      <a:r>
                        <a:rPr lang="et-EE" sz="3200" b="1" baseline="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õppima?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2014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1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LÜG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49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54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61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639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Teised gümnaasiumid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17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HKHK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Teised kutsekoolid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Ei õpi edasi</a:t>
                      </a: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320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</a:tr>
              <a:tr h="51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Kokku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89            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82   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32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  98</a:t>
                      </a:r>
                      <a:endParaRPr lang="et-EE" sz="3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t-EE" sz="16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Kuhu õppima?</a:t>
            </a:r>
            <a:endParaRPr lang="et-EE" dirty="0">
              <a:solidFill>
                <a:srgbClr val="0070C0"/>
              </a:solidFill>
            </a:endParaRPr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28600"/>
            <a:ext cx="9144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t-EE" sz="3200" dirty="0" smtClean="0"/>
              <a:t>6.-9. klassis jääb hoolsuse hindamine ära. </a:t>
            </a:r>
          </a:p>
          <a:p>
            <a:pPr lvl="0">
              <a:buNone/>
            </a:pPr>
            <a:r>
              <a:rPr lang="et-EE" sz="3200" dirty="0" smtClean="0"/>
              <a:t>  3.-5. klassis saab kuni üleminekuni sõnalisele hindamisele panna ka hoolsuse hinde.</a:t>
            </a:r>
          </a:p>
          <a:p>
            <a:pPr lvl="0">
              <a:buNone/>
            </a:pPr>
            <a:endParaRPr lang="et-EE" sz="1900" dirty="0" smtClean="0"/>
          </a:p>
          <a:p>
            <a:pPr lvl="0"/>
            <a:r>
              <a:rPr lang="et-EE" sz="3200" dirty="0" smtClean="0"/>
              <a:t>Õpilasele, kes on puudunud rohkem kui 50% tundidest, võib jätta veerandihinde välja panemata ning märkida kokkuvõtvaks hindeks „HI“.</a:t>
            </a:r>
          </a:p>
          <a:p>
            <a:pPr lvl="0">
              <a:buNone/>
            </a:pPr>
            <a:r>
              <a:rPr lang="et-EE" sz="3200" dirty="0" smtClean="0"/>
              <a:t> </a:t>
            </a:r>
          </a:p>
          <a:p>
            <a:pPr lvl="0"/>
            <a:r>
              <a:rPr lang="et-EE" sz="3200" dirty="0" smtClean="0"/>
              <a:t>Loovtööd hinnata arvestuslikult. Õpilane saab töö arvestatud, kui punktisumma on vähemalt 55 punkti.                                                                                               </a:t>
            </a:r>
          </a:p>
          <a:p>
            <a:pPr lvl="0">
              <a:buNone/>
            </a:pPr>
            <a:r>
              <a:rPr lang="et-EE" dirty="0" smtClean="0"/>
              <a:t>   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Muudatused</a:t>
            </a:r>
            <a:r>
              <a:rPr lang="et-EE" dirty="0" smtClean="0"/>
              <a:t> </a:t>
            </a:r>
            <a:endParaRPr lang="et-EE" dirty="0"/>
          </a:p>
        </p:txBody>
      </p:sp>
      <p:pic>
        <p:nvPicPr>
          <p:cNvPr id="4" name="Sisu kohatäide 3"/>
          <p:cNvPicPr>
            <a:picLocks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228600"/>
            <a:ext cx="734616" cy="9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7587</TotalTime>
  <Words>431</Words>
  <Application>Microsoft Office PowerPoint</Application>
  <PresentationFormat>Ekraaniseanss (4:3)</PresentationFormat>
  <Paragraphs>164</Paragraphs>
  <Slides>15</Slides>
  <Notes>2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15</vt:i4>
      </vt:variant>
    </vt:vector>
  </HeadingPairs>
  <TitlesOfParts>
    <vt:vector size="16" baseType="lpstr">
      <vt:lpstr>Kogunemine</vt:lpstr>
      <vt:lpstr>Vanematekogu</vt:lpstr>
      <vt:lpstr>Päevakava</vt:lpstr>
      <vt:lpstr>Kokkuvõte õppetööst  I-III KA</vt:lpstr>
      <vt:lpstr>Õppeedukuse kvaliteedi % ja kordajate %</vt:lpstr>
      <vt:lpstr>Õppeedukuse kvaliteedi %  kolme õppeaasta võrdlus</vt:lpstr>
      <vt:lpstr> Põhjuseta puudumised  2013/14 kokku  10 316 2014/15 kokku    5970 2015/16 kokku    8223</vt:lpstr>
      <vt:lpstr>Kolme õppeaasta võrdlus</vt:lpstr>
      <vt:lpstr>Kuhu õppima?</vt:lpstr>
      <vt:lpstr>Muudatused </vt:lpstr>
      <vt:lpstr>  Informatsioon</vt:lpstr>
      <vt:lpstr>Rajaleidja teenused</vt:lpstr>
      <vt:lpstr>Kadrilaat 26. novembril</vt:lpstr>
      <vt:lpstr>VANEMATEKOGU</vt:lpstr>
      <vt:lpstr>HOOLEKOGU</vt:lpstr>
      <vt:lpstr>Slaid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HAAPSALU GÜMNAASIUMI ÕPPENÕUKOGU</dc:title>
  <dc:creator>ylle</dc:creator>
  <cp:lastModifiedBy>opetaja</cp:lastModifiedBy>
  <cp:revision>660</cp:revision>
  <dcterms:modified xsi:type="dcterms:W3CDTF">2016-10-11T11:38:37Z</dcterms:modified>
</cp:coreProperties>
</file>