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ppt/notesSlides/notesSlide2.xml" ContentType="application/vnd.openxmlformats-officedocument.presentationml.notesSlide+xml"/>
  <Override PartName="/ppt/theme/themeOverride5.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sldIdLst>
    <p:sldId id="266" r:id="rId5"/>
    <p:sldId id="308" r:id="rId6"/>
    <p:sldId id="309" r:id="rId7"/>
    <p:sldId id="310" r:id="rId8"/>
    <p:sldId id="31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19" autoAdjust="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0FC4FFE-8987-4A26-B7F4-8A516F18ADAE}">
      <dgm:prSet custT="1"/>
      <dgm:spPr/>
      <dgm:t>
        <a:bodyPr/>
        <a:lstStyle/>
        <a:p>
          <a:pPr>
            <a:lnSpc>
              <a:spcPct val="100000"/>
            </a:lnSpc>
            <a:defRPr cap="all"/>
          </a:pPr>
          <a:r>
            <a:rPr lang="et-EE" sz="1800" dirty="0"/>
            <a:t>Panus</a:t>
          </a:r>
          <a:r>
            <a:rPr lang="en-US" sz="4000" dirty="0"/>
            <a:t> </a:t>
          </a:r>
        </a:p>
      </dgm:t>
    </dgm:pt>
    <dgm:pt modelId="{CAD7EF86-FB23-41F6-BF42-040B36DEFDB1}" type="parTrans" cxnId="{C7AD8469-3C68-4AF9-AB82-79B0043AA120}">
      <dgm:prSet/>
      <dgm:spPr/>
      <dgm:t>
        <a:bodyPr/>
        <a:lstStyle/>
        <a:p>
          <a:endParaRPr lang="en-US"/>
        </a:p>
      </dgm:t>
    </dgm:pt>
    <dgm:pt modelId="{5B62599A-5C9B-48E7-896E-EA782AC60C8B}" type="sibTrans" cxnId="{C7AD8469-3C68-4AF9-AB82-79B0043AA120}">
      <dgm:prSet/>
      <dgm:spPr/>
      <dgm:t>
        <a:bodyPr/>
        <a:lstStyle/>
        <a:p>
          <a:endParaRPr lang="en-US"/>
        </a:p>
      </dgm:t>
    </dgm:pt>
    <dgm:pt modelId="{49225C73-1633-42F1-AB3B-7CB183E5F8B8}">
      <dgm:prSet custT="1"/>
      <dgm:spPr/>
      <dgm:t>
        <a:bodyPr anchor="ctr"/>
        <a:lstStyle/>
        <a:p>
          <a:pPr>
            <a:lnSpc>
              <a:spcPct val="100000"/>
            </a:lnSpc>
            <a:defRPr cap="all"/>
          </a:pPr>
          <a:r>
            <a:rPr lang="et-EE" sz="1800" dirty="0"/>
            <a:t>Mis tehtud</a:t>
          </a:r>
          <a:endParaRPr lang="en-US" sz="1800" dirty="0"/>
        </a:p>
      </dgm:t>
    </dgm:pt>
    <dgm:pt modelId="{1A0E2090-1D4F-438A-8766-B6030CE01ADD}" type="parTrans" cxnId="{A9154303-8225-4248-91DC-1B0156A35F07}">
      <dgm:prSet/>
      <dgm:spPr/>
      <dgm:t>
        <a:bodyPr/>
        <a:lstStyle/>
        <a:p>
          <a:endParaRPr lang="en-US"/>
        </a:p>
      </dgm:t>
    </dgm:pt>
    <dgm:pt modelId="{9646853A-8964-4519-A5B1-0B7D18B2983D}" type="sibTrans" cxnId="{A9154303-8225-4248-91DC-1B0156A35F07}">
      <dgm:prSet/>
      <dgm:spPr/>
      <dgm:t>
        <a:bodyPr/>
        <a:lstStyle/>
        <a:p>
          <a:endParaRPr lang="en-US"/>
        </a:p>
      </dgm:t>
    </dgm:pt>
    <dgm:pt modelId="{1C383F32-22E8-4F62-A3E0-BDC3D5F48992}">
      <dgm:prSet custT="1"/>
      <dgm:spPr/>
      <dgm:t>
        <a:bodyPr anchor="ctr"/>
        <a:lstStyle/>
        <a:p>
          <a:pPr>
            <a:lnSpc>
              <a:spcPct val="100000"/>
            </a:lnSpc>
            <a:defRPr cap="all"/>
          </a:pPr>
          <a:r>
            <a:rPr lang="et-EE" sz="1800" dirty="0"/>
            <a:t>Ja edasi!?</a:t>
          </a:r>
          <a:endParaRPr lang="en-US" sz="1800" dirty="0"/>
        </a:p>
      </dgm:t>
    </dgm:pt>
    <dgm:pt modelId="{A7920A2F-3244-4159-AF04-6A1D38B7B317}" type="parTrans" cxnId="{C4CCE57E-E871-46D6-BAD5-880252C95D22}">
      <dgm:prSet/>
      <dgm:spPr/>
      <dgm:t>
        <a:bodyPr/>
        <a:lstStyle/>
        <a:p>
          <a:endParaRPr lang="en-US"/>
        </a:p>
      </dgm:t>
    </dgm:pt>
    <dgm:pt modelId="{8500F72A-2C6D-4FDF-9C1D-CA691380EB0B}" type="sibTrans" cxnId="{C4CCE57E-E871-46D6-BAD5-880252C95D22}">
      <dgm:prSet/>
      <dgm:spPr/>
      <dgm:t>
        <a:bodyPr/>
        <a:lstStyle/>
        <a:p>
          <a:endParaRPr lang="en-US"/>
        </a:p>
      </dgm:t>
    </dgm:pt>
    <dgm:pt modelId="{B6056BFB-47D7-4C5F-BA11-2CB63C56A52D}" type="pres">
      <dgm:prSet presAssocID="{01A66772-F185-4D58-B8BB-E9370D7A7A2B}" presName="root" presStyleCnt="0">
        <dgm:presLayoutVars>
          <dgm:dir/>
          <dgm:resizeHandles val="exact"/>
        </dgm:presLayoutVars>
      </dgm:prSet>
      <dgm:spPr/>
    </dgm:pt>
    <dgm:pt modelId="{311B26C8-22B1-4363-B621-DD56FB7418C8}" type="pres">
      <dgm:prSet presAssocID="{40FC4FFE-8987-4A26-B7F4-8A516F18ADAE}" presName="compNode" presStyleCnt="0"/>
      <dgm:spPr/>
    </dgm:pt>
    <dgm:pt modelId="{A201D7A7-914C-4D24-8B82-EE40155AB0BE}" type="pres">
      <dgm:prSet presAssocID="{40FC4FFE-8987-4A26-B7F4-8A516F18ADAE}" presName="iconBgRect" presStyleLbl="bgShp" presStyleIdx="0" presStyleCnt="3"/>
      <dgm:spPr>
        <a:prstGeom prst="ellipse">
          <a:avLst/>
        </a:prstGeom>
        <a:solidFill>
          <a:srgbClr val="00B0F0"/>
        </a:solidFill>
      </dgm:spPr>
    </dgm:pt>
    <dgm:pt modelId="{8FA2F131-CD01-4CBD-B7A5-1B9B5E7F0402}" type="pres">
      <dgm:prSet presAssocID="{40FC4FFE-8987-4A26-B7F4-8A516F18ADAE}"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Pie chart"/>
        </a:ext>
      </dgm:extLst>
    </dgm:pt>
    <dgm:pt modelId="{F755F00C-B2DB-4097-B4BC-8F1BACC938B7}" type="pres">
      <dgm:prSet presAssocID="{40FC4FFE-8987-4A26-B7F4-8A516F18ADAE}" presName="spaceRect" presStyleCnt="0"/>
      <dgm:spPr/>
    </dgm:pt>
    <dgm:pt modelId="{08F4E96D-0DB6-4476-8C51-7CC7EC2F227B}" type="pres">
      <dgm:prSet presAssocID="{40FC4FFE-8987-4A26-B7F4-8A516F18ADAE}" presName="textRect" presStyleLbl="revTx" presStyleIdx="0" presStyleCnt="3">
        <dgm:presLayoutVars>
          <dgm:chMax val="1"/>
          <dgm:chPref val="1"/>
        </dgm:presLayoutVars>
      </dgm:prSet>
      <dgm:spPr/>
    </dgm:pt>
    <dgm:pt modelId="{5AB3C10D-885E-4522-AB39-7ED4318D191A}" type="pres">
      <dgm:prSet presAssocID="{5B62599A-5C9B-48E7-896E-EA782AC60C8B}" presName="sibTrans" presStyleCnt="0"/>
      <dgm:spPr/>
    </dgm:pt>
    <dgm:pt modelId="{2F278BF9-E1B2-4A1C-B065-C19A7B904219}" type="pres">
      <dgm:prSet presAssocID="{49225C73-1633-42F1-AB3B-7CB183E5F8B8}" presName="compNode" presStyleCnt="0"/>
      <dgm:spPr/>
    </dgm:pt>
    <dgm:pt modelId="{543C18BC-1989-44B2-9862-C670C61D3452}" type="pres">
      <dgm:prSet presAssocID="{49225C73-1633-42F1-AB3B-7CB183E5F8B8}" presName="iconBgRect" presStyleLbl="bgShp" presStyleIdx="1" presStyleCnt="3"/>
      <dgm:spPr>
        <a:prstGeom prst="ellipse">
          <a:avLst/>
        </a:prstGeom>
        <a:solidFill>
          <a:srgbClr val="002060"/>
        </a:solidFill>
      </dgm:spPr>
    </dgm:pt>
    <dgm:pt modelId="{E94F35BC-9C76-400A-BBCA-0032259E2E5A}" type="pres">
      <dgm:prSet presAssocID="{49225C73-1633-42F1-AB3B-7CB183E5F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Bullseye"/>
        </a:ext>
      </dgm:extLst>
    </dgm:pt>
    <dgm:pt modelId="{503A6D04-9ADD-43CC-9847-497CD48F2D11}" type="pres">
      <dgm:prSet presAssocID="{49225C73-1633-42F1-AB3B-7CB183E5F8B8}" presName="spaceRect" presStyleCnt="0"/>
      <dgm:spPr/>
    </dgm:pt>
    <dgm:pt modelId="{20363298-B2A6-463D-A7BE-F9F67404E389}" type="pres">
      <dgm:prSet presAssocID="{49225C73-1633-42F1-AB3B-7CB183E5F8B8}" presName="textRect" presStyleLbl="revTx" presStyleIdx="1" presStyleCnt="3">
        <dgm:presLayoutVars>
          <dgm:chMax val="1"/>
          <dgm:chPref val="1"/>
        </dgm:presLayoutVars>
      </dgm:prSet>
      <dgm:spPr/>
    </dgm:pt>
    <dgm:pt modelId="{A47947BB-708D-4F7E-B072-3C2E42B34B24}" type="pres">
      <dgm:prSet presAssocID="{9646853A-8964-4519-A5B1-0B7D18B2983D}" presName="sibTrans" presStyleCnt="0"/>
      <dgm:spPr/>
    </dgm:pt>
    <dgm:pt modelId="{BDCD0AC9-D564-4025-AD8A-36664A6CBE31}" type="pres">
      <dgm:prSet presAssocID="{1C383F32-22E8-4F62-A3E0-BDC3D5F48992}" presName="compNode" presStyleCnt="0"/>
      <dgm:spPr/>
    </dgm:pt>
    <dgm:pt modelId="{5BDDFF18-9AEC-4E5E-B9AA-33D86F01A63E}" type="pres">
      <dgm:prSet presAssocID="{1C383F32-22E8-4F62-A3E0-BDC3D5F48992}" presName="iconBgRect" presStyleLbl="bgShp" presStyleIdx="2" presStyleCnt="3"/>
      <dgm:spPr>
        <a:prstGeom prst="ellipse">
          <a:avLst/>
        </a:prstGeom>
        <a:solidFill>
          <a:srgbClr val="00B0F0"/>
        </a:solidFill>
        <a:ln>
          <a:solidFill>
            <a:srgbClr val="002060"/>
          </a:solidFill>
        </a:ln>
      </dgm:spPr>
    </dgm:pt>
    <dgm:pt modelId="{F09AEBFF-D2D3-4FFF-AD65-C3CEAEEB10F2}"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F2EBFBCF-0520-415A-A886-3C4F90D208EF}" type="pres">
      <dgm:prSet presAssocID="{1C383F32-22E8-4F62-A3E0-BDC3D5F48992}" presName="spaceRect" presStyleCnt="0"/>
      <dgm:spPr/>
    </dgm:pt>
    <dgm:pt modelId="{AB9CAFAA-6939-48A6-A89B-19D1A94B9EA1}"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BA953D32-2DFF-47FE-AF26-C6B9E63D38DF}" type="presOf" srcId="{49225C73-1633-42F1-AB3B-7CB183E5F8B8}" destId="{20363298-B2A6-463D-A7BE-F9F67404E389}" srcOrd="0" destOrd="0" presId="urn:microsoft.com/office/officeart/2018/5/layout/IconLeafLabelList"/>
    <dgm:cxn modelId="{EC450542-0ED9-4BD6-9E85-5709B80794C5}" type="presOf" srcId="{01A66772-F185-4D58-B8BB-E9370D7A7A2B}" destId="{B6056BFB-47D7-4C5F-BA11-2CB63C56A52D}" srcOrd="0" destOrd="0" presId="urn:microsoft.com/office/officeart/2018/5/layout/IconLeafLabelList"/>
    <dgm:cxn modelId="{C7AD8469-3C68-4AF9-AB82-79B0043AA120}" srcId="{01A66772-F185-4D58-B8BB-E9370D7A7A2B}" destId="{40FC4FFE-8987-4A26-B7F4-8A516F18ADAE}" srcOrd="0" destOrd="0" parTransId="{CAD7EF86-FB23-41F6-BF42-040B36DEFDB1}" sibTransId="{5B62599A-5C9B-48E7-896E-EA782AC60C8B}"/>
    <dgm:cxn modelId="{C4CCE57E-E871-46D6-BAD5-880252C95D22}" srcId="{01A66772-F185-4D58-B8BB-E9370D7A7A2B}" destId="{1C383F32-22E8-4F62-A3E0-BDC3D5F48992}" srcOrd="2" destOrd="0" parTransId="{A7920A2F-3244-4159-AF04-6A1D38B7B317}" sibTransId="{8500F72A-2C6D-4FDF-9C1D-CA691380EB0B}"/>
    <dgm:cxn modelId="{D55FAE9C-CF3C-44F3-9D1E-DE6DF574E6D9}" type="presOf" srcId="{1C383F32-22E8-4F62-A3E0-BDC3D5F48992}" destId="{AB9CAFAA-6939-48A6-A89B-19D1A94B9EA1}" srcOrd="0" destOrd="0" presId="urn:microsoft.com/office/officeart/2018/5/layout/IconLeafLabelList"/>
    <dgm:cxn modelId="{A85983B4-FADF-419C-BC71-B5F0871C3055}" type="presOf" srcId="{40FC4FFE-8987-4A26-B7F4-8A516F18ADAE}" destId="{08F4E96D-0DB6-4476-8C51-7CC7EC2F227B}" srcOrd="0" destOrd="0" presId="urn:microsoft.com/office/officeart/2018/5/layout/IconLeafLabelList"/>
    <dgm:cxn modelId="{A3E74EE8-8900-4EBD-8983-3BF0AFD6DCC7}" type="presParOf" srcId="{B6056BFB-47D7-4C5F-BA11-2CB63C56A52D}" destId="{311B26C8-22B1-4363-B621-DD56FB7418C8}" srcOrd="0" destOrd="0" presId="urn:microsoft.com/office/officeart/2018/5/layout/IconLeafLabelList"/>
    <dgm:cxn modelId="{044EA9E0-B51B-492A-BE32-015CEAD0BAC9}" type="presParOf" srcId="{311B26C8-22B1-4363-B621-DD56FB7418C8}" destId="{A201D7A7-914C-4D24-8B82-EE40155AB0BE}" srcOrd="0" destOrd="0" presId="urn:microsoft.com/office/officeart/2018/5/layout/IconLeafLabelList"/>
    <dgm:cxn modelId="{08373EC6-14CB-429D-9495-F32683B931D7}" type="presParOf" srcId="{311B26C8-22B1-4363-B621-DD56FB7418C8}" destId="{8FA2F131-CD01-4CBD-B7A5-1B9B5E7F0402}" srcOrd="1" destOrd="0" presId="urn:microsoft.com/office/officeart/2018/5/layout/IconLeafLabelList"/>
    <dgm:cxn modelId="{9AB500F0-62A2-4E73-B4F4-5056804C8D6A}" type="presParOf" srcId="{311B26C8-22B1-4363-B621-DD56FB7418C8}" destId="{F755F00C-B2DB-4097-B4BC-8F1BACC938B7}" srcOrd="2" destOrd="0" presId="urn:microsoft.com/office/officeart/2018/5/layout/IconLeafLabelList"/>
    <dgm:cxn modelId="{676606A7-6564-4CEB-ACE0-4FF9A3A04E67}" type="presParOf" srcId="{311B26C8-22B1-4363-B621-DD56FB7418C8}" destId="{08F4E96D-0DB6-4476-8C51-7CC7EC2F227B}" srcOrd="3" destOrd="0" presId="urn:microsoft.com/office/officeart/2018/5/layout/IconLeafLabelList"/>
    <dgm:cxn modelId="{EAE0F94A-A454-4049-84F7-9EC90E847A03}" type="presParOf" srcId="{B6056BFB-47D7-4C5F-BA11-2CB63C56A52D}" destId="{5AB3C10D-885E-4522-AB39-7ED4318D191A}" srcOrd="1" destOrd="0" presId="urn:microsoft.com/office/officeart/2018/5/layout/IconLeafLabelList"/>
    <dgm:cxn modelId="{B0B5B21A-5ADD-4500-9A67-9B26AF543EBA}" type="presParOf" srcId="{B6056BFB-47D7-4C5F-BA11-2CB63C56A52D}" destId="{2F278BF9-E1B2-4A1C-B065-C19A7B904219}" srcOrd="2" destOrd="0" presId="urn:microsoft.com/office/officeart/2018/5/layout/IconLeafLabelList"/>
    <dgm:cxn modelId="{11FEAF2C-54F7-4E9C-A1D6-5FA0BF7F3665}" type="presParOf" srcId="{2F278BF9-E1B2-4A1C-B065-C19A7B904219}" destId="{543C18BC-1989-44B2-9862-C670C61D3452}" srcOrd="0" destOrd="0" presId="urn:microsoft.com/office/officeart/2018/5/layout/IconLeafLabelList"/>
    <dgm:cxn modelId="{92C17ECB-A80D-4A0E-95CF-40A53D32275F}" type="presParOf" srcId="{2F278BF9-E1B2-4A1C-B065-C19A7B904219}" destId="{E94F35BC-9C76-400A-BBCA-0032259E2E5A}" srcOrd="1" destOrd="0" presId="urn:microsoft.com/office/officeart/2018/5/layout/IconLeafLabelList"/>
    <dgm:cxn modelId="{54E5AE33-4BE6-44E7-871B-1103A0BA7A56}" type="presParOf" srcId="{2F278BF9-E1B2-4A1C-B065-C19A7B904219}" destId="{503A6D04-9ADD-43CC-9847-497CD48F2D11}" srcOrd="2" destOrd="0" presId="urn:microsoft.com/office/officeart/2018/5/layout/IconLeafLabelList"/>
    <dgm:cxn modelId="{3575FCA0-4FCE-460A-8D84-2C767D311A20}" type="presParOf" srcId="{2F278BF9-E1B2-4A1C-B065-C19A7B904219}" destId="{20363298-B2A6-463D-A7BE-F9F67404E389}" srcOrd="3" destOrd="0" presId="urn:microsoft.com/office/officeart/2018/5/layout/IconLeafLabelList"/>
    <dgm:cxn modelId="{4FD22448-C17B-4C43-BAB3-A0B7AA9BCE0D}" type="presParOf" srcId="{B6056BFB-47D7-4C5F-BA11-2CB63C56A52D}" destId="{A47947BB-708D-4F7E-B072-3C2E42B34B24}" srcOrd="3" destOrd="0" presId="urn:microsoft.com/office/officeart/2018/5/layout/IconLeafLabelList"/>
    <dgm:cxn modelId="{75E30F4F-0E76-457B-9D4F-CDE27C2F7F77}" type="presParOf" srcId="{B6056BFB-47D7-4C5F-BA11-2CB63C56A52D}" destId="{BDCD0AC9-D564-4025-AD8A-36664A6CBE31}" srcOrd="4" destOrd="0" presId="urn:microsoft.com/office/officeart/2018/5/layout/IconLeafLabelList"/>
    <dgm:cxn modelId="{C6A367E7-6A7C-42CB-94E4-8EA78AEF87BF}" type="presParOf" srcId="{BDCD0AC9-D564-4025-AD8A-36664A6CBE31}" destId="{5BDDFF18-9AEC-4E5E-B9AA-33D86F01A63E}" srcOrd="0" destOrd="0" presId="urn:microsoft.com/office/officeart/2018/5/layout/IconLeafLabelList"/>
    <dgm:cxn modelId="{B180CBEB-FA9F-4E52-8CA3-A65CB80BB91B}" type="presParOf" srcId="{BDCD0AC9-D564-4025-AD8A-36664A6CBE31}" destId="{F09AEBFF-D2D3-4FFF-AD65-C3CEAEEB10F2}" srcOrd="1" destOrd="0" presId="urn:microsoft.com/office/officeart/2018/5/layout/IconLeafLabelList"/>
    <dgm:cxn modelId="{170B020E-1E19-4EB4-A72C-4FCF01A7DD7E}" type="presParOf" srcId="{BDCD0AC9-D564-4025-AD8A-36664A6CBE31}" destId="{F2EBFBCF-0520-415A-A886-3C4F90D208EF}" srcOrd="2" destOrd="0" presId="urn:microsoft.com/office/officeart/2018/5/layout/IconLeafLabelList"/>
    <dgm:cxn modelId="{CADD8F7D-722C-42A0-AF21-39A3559F8D7B}" type="presParOf" srcId="{BDCD0AC9-D564-4025-AD8A-36664A6CBE31}" destId="{AB9CAFAA-6939-48A6-A89B-19D1A94B9EA1}"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1D7A7-914C-4D24-8B82-EE40155AB0BE}">
      <dsp:nvSpPr>
        <dsp:cNvPr id="0" name=""/>
        <dsp:cNvSpPr/>
      </dsp:nvSpPr>
      <dsp:spPr>
        <a:xfrm>
          <a:off x="616949" y="340539"/>
          <a:ext cx="1818562" cy="1818562"/>
        </a:xfrm>
        <a:prstGeom prst="ellipse">
          <a:avLst/>
        </a:prstGeom>
        <a:solidFill>
          <a:srgbClr val="00B0F0"/>
        </a:solidFill>
        <a:ln>
          <a:noFill/>
        </a:ln>
        <a:effectLst/>
      </dsp:spPr>
      <dsp:style>
        <a:lnRef idx="0">
          <a:scrgbClr r="0" g="0" b="0"/>
        </a:lnRef>
        <a:fillRef idx="1">
          <a:scrgbClr r="0" g="0" b="0"/>
        </a:fillRef>
        <a:effectRef idx="0">
          <a:scrgbClr r="0" g="0" b="0"/>
        </a:effectRef>
        <a:fontRef idx="minor"/>
      </dsp:style>
    </dsp:sp>
    <dsp:sp modelId="{8FA2F131-CD01-4CBD-B7A5-1B9B5E7F0402}">
      <dsp:nvSpPr>
        <dsp:cNvPr id="0" name=""/>
        <dsp:cNvSpPr/>
      </dsp:nvSpPr>
      <dsp:spPr>
        <a:xfrm>
          <a:off x="1004512" y="728102"/>
          <a:ext cx="1043437" cy="104343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8F4E96D-0DB6-4476-8C51-7CC7EC2F227B}">
      <dsp:nvSpPr>
        <dsp:cNvPr id="0" name=""/>
        <dsp:cNvSpPr/>
      </dsp:nvSpPr>
      <dsp:spPr>
        <a:xfrm>
          <a:off x="35606" y="2725540"/>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t-EE" sz="1800" kern="1200" dirty="0"/>
            <a:t>Panus</a:t>
          </a:r>
          <a:r>
            <a:rPr lang="en-US" sz="4000" kern="1200" dirty="0"/>
            <a:t> </a:t>
          </a:r>
        </a:p>
      </dsp:txBody>
      <dsp:txXfrm>
        <a:off x="35606" y="2725540"/>
        <a:ext cx="2981250" cy="720000"/>
      </dsp:txXfrm>
    </dsp:sp>
    <dsp:sp modelId="{543C18BC-1989-44B2-9862-C670C61D3452}">
      <dsp:nvSpPr>
        <dsp:cNvPr id="0" name=""/>
        <dsp:cNvSpPr/>
      </dsp:nvSpPr>
      <dsp:spPr>
        <a:xfrm>
          <a:off x="4119918" y="340539"/>
          <a:ext cx="1818562" cy="1818562"/>
        </a:xfrm>
        <a:prstGeom prst="ellipse">
          <a:avLst/>
        </a:prstGeom>
        <a:solidFill>
          <a:srgbClr val="002060"/>
        </a:solidFill>
        <a:ln>
          <a:noFill/>
        </a:ln>
        <a:effectLst/>
      </dsp:spPr>
      <dsp:style>
        <a:lnRef idx="0">
          <a:scrgbClr r="0" g="0" b="0"/>
        </a:lnRef>
        <a:fillRef idx="1">
          <a:scrgbClr r="0" g="0" b="0"/>
        </a:fillRef>
        <a:effectRef idx="0">
          <a:scrgbClr r="0" g="0" b="0"/>
        </a:effectRef>
        <a:fontRef idx="minor"/>
      </dsp:style>
    </dsp:sp>
    <dsp:sp modelId="{E94F35BC-9C76-400A-BBCA-0032259E2E5A}">
      <dsp:nvSpPr>
        <dsp:cNvPr id="0" name=""/>
        <dsp:cNvSpPr/>
      </dsp:nvSpPr>
      <dsp:spPr>
        <a:xfrm>
          <a:off x="4507481" y="728102"/>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0363298-B2A6-463D-A7BE-F9F67404E389}">
      <dsp:nvSpPr>
        <dsp:cNvPr id="0" name=""/>
        <dsp:cNvSpPr/>
      </dsp:nvSpPr>
      <dsp:spPr>
        <a:xfrm>
          <a:off x="3538574" y="2725540"/>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100000"/>
            </a:lnSpc>
            <a:spcBef>
              <a:spcPct val="0"/>
            </a:spcBef>
            <a:spcAft>
              <a:spcPct val="35000"/>
            </a:spcAft>
            <a:buNone/>
            <a:defRPr cap="all"/>
          </a:pPr>
          <a:r>
            <a:rPr lang="et-EE" sz="1800" kern="1200" dirty="0"/>
            <a:t>Mis tehtud</a:t>
          </a:r>
          <a:endParaRPr lang="en-US" sz="1800" kern="1200" dirty="0"/>
        </a:p>
      </dsp:txBody>
      <dsp:txXfrm>
        <a:off x="3538574" y="2725540"/>
        <a:ext cx="2981250" cy="720000"/>
      </dsp:txXfrm>
    </dsp:sp>
    <dsp:sp modelId="{5BDDFF18-9AEC-4E5E-B9AA-33D86F01A63E}">
      <dsp:nvSpPr>
        <dsp:cNvPr id="0" name=""/>
        <dsp:cNvSpPr/>
      </dsp:nvSpPr>
      <dsp:spPr>
        <a:xfrm>
          <a:off x="7622887" y="340539"/>
          <a:ext cx="1818562" cy="1818562"/>
        </a:xfrm>
        <a:prstGeom prst="ellipse">
          <a:avLst/>
        </a:prstGeom>
        <a:solidFill>
          <a:srgbClr val="00B0F0"/>
        </a:solidFill>
        <a:ln>
          <a:solidFill>
            <a:srgbClr val="002060"/>
          </a:solidFill>
        </a:ln>
        <a:effectLst/>
      </dsp:spPr>
      <dsp:style>
        <a:lnRef idx="0">
          <a:scrgbClr r="0" g="0" b="0"/>
        </a:lnRef>
        <a:fillRef idx="1">
          <a:scrgbClr r="0" g="0" b="0"/>
        </a:fillRef>
        <a:effectRef idx="0">
          <a:scrgbClr r="0" g="0" b="0"/>
        </a:effectRef>
        <a:fontRef idx="minor"/>
      </dsp:style>
    </dsp:sp>
    <dsp:sp modelId="{F09AEBFF-D2D3-4FFF-AD65-C3CEAEEB10F2}">
      <dsp:nvSpPr>
        <dsp:cNvPr id="0" name=""/>
        <dsp:cNvSpPr/>
      </dsp:nvSpPr>
      <dsp:spPr>
        <a:xfrm>
          <a:off x="8010450" y="728102"/>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B9CAFAA-6939-48A6-A89B-19D1A94B9EA1}">
      <dsp:nvSpPr>
        <dsp:cNvPr id="0" name=""/>
        <dsp:cNvSpPr/>
      </dsp:nvSpPr>
      <dsp:spPr>
        <a:xfrm>
          <a:off x="7041543" y="2725540"/>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100000"/>
            </a:lnSpc>
            <a:spcBef>
              <a:spcPct val="0"/>
            </a:spcBef>
            <a:spcAft>
              <a:spcPct val="35000"/>
            </a:spcAft>
            <a:buNone/>
            <a:defRPr cap="all"/>
          </a:pPr>
          <a:r>
            <a:rPr lang="et-EE" sz="1800" kern="1200" dirty="0"/>
            <a:t>Ja edasi!?</a:t>
          </a:r>
          <a:endParaRPr lang="en-US" sz="1800" kern="1200" dirty="0"/>
        </a:p>
      </dsp:txBody>
      <dsp:txXfrm>
        <a:off x="7041543" y="2725540"/>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41E05C-E835-41DF-A6C0-D02EF7B0843C}" type="datetimeFigureOut">
              <a:rPr lang="et-EE" smtClean="0"/>
              <a:t>04.10.2023</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CE119-C231-4A0B-AE9D-FCB3988750F5}" type="slidenum">
              <a:rPr lang="et-EE" smtClean="0"/>
              <a:t>‹#›</a:t>
            </a:fld>
            <a:endParaRPr lang="et-EE"/>
          </a:p>
        </p:txBody>
      </p:sp>
    </p:spTree>
    <p:extLst>
      <p:ext uri="{BB962C8B-B14F-4D97-AF65-F5344CB8AC3E}">
        <p14:creationId xmlns:p14="http://schemas.microsoft.com/office/powerpoint/2010/main" val="49735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Tuleb peeglisse vaadata, miks ei suutnud nii suur kool üheskoos saavutada kaasava eelarve projekti hääletuses paremat tulemust. Kas info eiliikunud vanematekogu liikmetelt edasi vanemateni, kas vanemad on tõesti nii ükskõiksed, kuidas edaspidi parandada ühispanust vajavate projektide tulemust?</a:t>
            </a:r>
          </a:p>
        </p:txBody>
      </p:sp>
      <p:sp>
        <p:nvSpPr>
          <p:cNvPr id="4" name="Slide Number Placeholder 3"/>
          <p:cNvSpPr>
            <a:spLocks noGrp="1"/>
          </p:cNvSpPr>
          <p:nvPr>
            <p:ph type="sldNum" sz="quarter" idx="5"/>
          </p:nvPr>
        </p:nvSpPr>
        <p:spPr/>
        <p:txBody>
          <a:bodyPr/>
          <a:lstStyle/>
          <a:p>
            <a:fld id="{77ACE119-C231-4A0B-AE9D-FCB3988750F5}" type="slidenum">
              <a:rPr lang="et-EE" smtClean="0"/>
              <a:t>3</a:t>
            </a:fld>
            <a:endParaRPr lang="et-EE"/>
          </a:p>
        </p:txBody>
      </p:sp>
    </p:spTree>
    <p:extLst>
      <p:ext uri="{BB962C8B-B14F-4D97-AF65-F5344CB8AC3E}">
        <p14:creationId xmlns:p14="http://schemas.microsoft.com/office/powerpoint/2010/main" val="2943306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Hoolekogu esimees oleks olnud resoluutsem ja klasside kogutud raha oleks läinud slakcline raja finantseerimiseks, et ka lapsed mõistaksid, koos on vaja pingutada ja teha meeskonnatööd, et saavutada suuremaid eesmärke. Kooli direktor Anne mahoni lubas siiski igal klassil ise otsustada, kui palju klass annetab slackline projektile. </a:t>
            </a:r>
          </a:p>
        </p:txBody>
      </p:sp>
      <p:sp>
        <p:nvSpPr>
          <p:cNvPr id="4" name="Slide Number Placeholder 3"/>
          <p:cNvSpPr>
            <a:spLocks noGrp="1"/>
          </p:cNvSpPr>
          <p:nvPr>
            <p:ph type="sldNum" sz="quarter" idx="5"/>
          </p:nvPr>
        </p:nvSpPr>
        <p:spPr/>
        <p:txBody>
          <a:bodyPr/>
          <a:lstStyle/>
          <a:p>
            <a:fld id="{77ACE119-C231-4A0B-AE9D-FCB3988750F5}" type="slidenum">
              <a:rPr lang="et-EE" smtClean="0"/>
              <a:t>4</a:t>
            </a:fld>
            <a:endParaRPr lang="et-EE"/>
          </a:p>
        </p:txBody>
      </p:sp>
    </p:spTree>
    <p:extLst>
      <p:ext uri="{BB962C8B-B14F-4D97-AF65-F5344CB8AC3E}">
        <p14:creationId xmlns:p14="http://schemas.microsoft.com/office/powerpoint/2010/main" val="98490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Toetame klassijuhatajat, vahendame infot klass-õpetajad-juhtkond, oleme proaktiivsed, tunnustame, märkame, soodustame ja loome dialoogikeskendume lahenduse otsimisele mitte probleemile</a:t>
            </a:r>
          </a:p>
          <a:p>
            <a:r>
              <a:rPr lang="et-EE" dirty="0"/>
              <a:t>Koosolekud- detsembris ja märtsis? Peamine, et saadakse kokku siis, kui on millega tegeleda. Vanematekogu võib tegutseda ja eesmärke ellu viia ka töögruppides. </a:t>
            </a:r>
          </a:p>
          <a:p>
            <a:r>
              <a:rPr lang="et-EE" dirty="0"/>
              <a:t>Õpetajate tunnustamine, toetamine, märkamine</a:t>
            </a:r>
          </a:p>
          <a:p>
            <a:r>
              <a:rPr lang="et-EE" sz="1800" dirty="0">
                <a:effectLst/>
                <a:latin typeface="Calibri" panose="020F0502020204030204" pitchFamily="34" charset="0"/>
                <a:ea typeface="Calibri" panose="020F0502020204030204" pitchFamily="34" charset="0"/>
              </a:rPr>
              <a:t>Est-Trans personalijuht Jana Harnak, meie gümnaasiumi vilistlane, kui ma ei eksi</a:t>
            </a:r>
            <a:br>
              <a:rPr lang="et-EE" sz="1800" dirty="0">
                <a:effectLst/>
                <a:latin typeface="Calibri" panose="020F0502020204030204" pitchFamily="34" charset="0"/>
                <a:ea typeface="Calibri" panose="020F0502020204030204" pitchFamily="34" charset="0"/>
              </a:rPr>
            </a:br>
            <a:r>
              <a:rPr lang="et-EE" sz="1800" dirty="0">
                <a:effectLst/>
                <a:latin typeface="Calibri" panose="020F0502020204030204" pitchFamily="34" charset="0"/>
                <a:ea typeface="Calibri" panose="020F0502020204030204" pitchFamily="34" charset="0"/>
              </a:rPr>
              <a:t>TÜ Haapsalu kolledži taastusravi ja rehabilitatsiooni valdkonna juht Mari-Liis Ööpik-Loks, nii hariduse kui ka tervise valdkonna sidumine kooliga</a:t>
            </a:r>
          </a:p>
          <a:p>
            <a:r>
              <a:rPr lang="et-EE" sz="1800" dirty="0">
                <a:effectLst/>
                <a:latin typeface="Calibri" panose="020F0502020204030204" pitchFamily="34" charset="0"/>
                <a:ea typeface="Calibri" panose="020F0502020204030204" pitchFamily="34" charset="0"/>
              </a:rPr>
              <a:t>Ettevõtjatest võib rääkida näiteks Mary-liis Kaabeliga</a:t>
            </a:r>
          </a:p>
          <a:p>
            <a:r>
              <a:rPr lang="et-EE" sz="1800" dirty="0">
                <a:effectLst/>
                <a:latin typeface="Calibri" panose="020F0502020204030204" pitchFamily="34" charset="0"/>
                <a:ea typeface="Calibri" panose="020F0502020204030204" pitchFamily="34" charset="0"/>
              </a:rPr>
              <a:t>Keegi LÜGist, haridustee jätkamise sidumine- nt. Mairi Grossfeldt, ta on tihedalt seotud noortega, evib nende perspektiivi ja on siiski osa kooli tuumikust</a:t>
            </a:r>
          </a:p>
          <a:p>
            <a:r>
              <a:rPr lang="et-EE" sz="1800" dirty="0">
                <a:effectLst/>
                <a:latin typeface="Calibri" panose="020F0502020204030204" pitchFamily="34" charset="0"/>
                <a:ea typeface="Calibri" panose="020F0502020204030204" pitchFamily="34" charset="0"/>
              </a:rPr>
              <a:t>Keegi HKHK- näiteks Airi Aavik</a:t>
            </a:r>
          </a:p>
          <a:p>
            <a:endParaRPr lang="et-EE" dirty="0"/>
          </a:p>
        </p:txBody>
      </p:sp>
      <p:sp>
        <p:nvSpPr>
          <p:cNvPr id="4" name="Slide Number Placeholder 3"/>
          <p:cNvSpPr>
            <a:spLocks noGrp="1"/>
          </p:cNvSpPr>
          <p:nvPr>
            <p:ph type="sldNum" sz="quarter" idx="5"/>
          </p:nvPr>
        </p:nvSpPr>
        <p:spPr/>
        <p:txBody>
          <a:bodyPr/>
          <a:lstStyle/>
          <a:p>
            <a:fld id="{77ACE119-C231-4A0B-AE9D-FCB3988750F5}" type="slidenum">
              <a:rPr lang="et-EE" smtClean="0"/>
              <a:t>5</a:t>
            </a:fld>
            <a:endParaRPr lang="et-EE"/>
          </a:p>
        </p:txBody>
      </p:sp>
    </p:spTree>
    <p:extLst>
      <p:ext uri="{BB962C8B-B14F-4D97-AF65-F5344CB8AC3E}">
        <p14:creationId xmlns:p14="http://schemas.microsoft.com/office/powerpoint/2010/main" val="1696521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10/4/2023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8729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10/4/2023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898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10/4/2023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2233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10/4/2023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57611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10/4/2023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0280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10/4/2023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177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10/4/2023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5070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10/4/2023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80130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10/4/2023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58826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10/4/2023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014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Speak Pro" panose="020F0502020204030204"/>
              <a:ea typeface="+mn-ea"/>
              <a:cs typeface="+mn-cs"/>
            </a:endParaRPr>
          </a:p>
        </p:txBody>
      </p:sp>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6730000" y="639097"/>
            <a:ext cx="4813072" cy="3494791"/>
          </a:xfrm>
        </p:spPr>
        <p:txBody>
          <a:bodyPr>
            <a:normAutofit/>
          </a:bodyPr>
          <a:lstStyle/>
          <a:p>
            <a:r>
              <a:rPr lang="et-EE" dirty="0"/>
              <a:t>HPK </a:t>
            </a:r>
            <a:br>
              <a:rPr lang="et-EE" dirty="0"/>
            </a:br>
            <a:r>
              <a:rPr lang="et-EE" dirty="0"/>
              <a:t>hoolekogu töö raport</a:t>
            </a:r>
            <a:endParaRPr lang="en-US" dirty="0"/>
          </a:p>
        </p:txBody>
      </p:sp>
      <p:sp>
        <p:nvSpPr>
          <p:cNvPr id="3" name="Subtitle 2">
            <a:extLst>
              <a:ext uri="{FF2B5EF4-FFF2-40B4-BE49-F238E27FC236}">
                <a16:creationId xmlns:a16="http://schemas.microsoft.com/office/drawing/2014/main" id="{255E1F2F-E259-4EA8-9FFD-3A10AF541859}"/>
              </a:ext>
            </a:extLst>
          </p:cNvPr>
          <p:cNvSpPr>
            <a:spLocks noGrp="1"/>
          </p:cNvSpPr>
          <p:nvPr>
            <p:ph type="subTitle" idx="1"/>
          </p:nvPr>
        </p:nvSpPr>
        <p:spPr>
          <a:xfrm>
            <a:off x="6729999" y="4455621"/>
            <a:ext cx="4829101" cy="1238616"/>
          </a:xfrm>
        </p:spPr>
        <p:txBody>
          <a:bodyPr>
            <a:normAutofit/>
          </a:bodyPr>
          <a:lstStyle/>
          <a:p>
            <a:r>
              <a:rPr lang="et-EE" dirty="0"/>
              <a:t>2022/23 õa</a:t>
            </a:r>
            <a:endParaRPr lang="en-US" dirty="0"/>
          </a:p>
        </p:txBody>
      </p:sp>
      <p:cxnSp>
        <p:nvCxnSpPr>
          <p:cNvPr id="26" name="Straight Connector 25">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294754"/>
            <a:ext cx="43891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A blue and white logo&#10;&#10;Description automatically generated">
            <a:extLst>
              <a:ext uri="{FF2B5EF4-FFF2-40B4-BE49-F238E27FC236}">
                <a16:creationId xmlns:a16="http://schemas.microsoft.com/office/drawing/2014/main" id="{2FEEB6DC-B55E-7823-0586-968A2CEA96DA}"/>
              </a:ext>
            </a:extLst>
          </p:cNvPr>
          <p:cNvPicPr>
            <a:picLocks noChangeAspect="1"/>
          </p:cNvPicPr>
          <p:nvPr/>
        </p:nvPicPr>
        <p:blipFill>
          <a:blip r:embed="rId3"/>
          <a:stretch>
            <a:fillRect/>
          </a:stretch>
        </p:blipFill>
        <p:spPr>
          <a:xfrm>
            <a:off x="0" y="1"/>
            <a:ext cx="6858000" cy="6858000"/>
          </a:xfrm>
          <a:prstGeom prst="rect">
            <a:avLst/>
          </a:prstGeom>
        </p:spPr>
      </p:pic>
    </p:spTree>
    <p:extLst>
      <p:ext uri="{BB962C8B-B14F-4D97-AF65-F5344CB8AC3E}">
        <p14:creationId xmlns:p14="http://schemas.microsoft.com/office/powerpoint/2010/main" val="895915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47F5C-50EC-416A-AE8C-6F6BB4225673}"/>
              </a:ext>
            </a:extLst>
          </p:cNvPr>
          <p:cNvSpPr>
            <a:spLocks noGrp="1"/>
          </p:cNvSpPr>
          <p:nvPr>
            <p:ph type="title"/>
          </p:nvPr>
        </p:nvSpPr>
        <p:spPr>
          <a:xfrm>
            <a:off x="1097280" y="286603"/>
            <a:ext cx="10058400" cy="1450757"/>
          </a:xfrm>
        </p:spPr>
        <p:txBody>
          <a:bodyPr>
            <a:normAutofit/>
          </a:bodyPr>
          <a:lstStyle/>
          <a:p>
            <a:r>
              <a:rPr lang="et-EE" dirty="0"/>
              <a:t>Millest räägime</a:t>
            </a:r>
            <a:r>
              <a:rPr lang="en-US" dirty="0"/>
              <a:t> </a:t>
            </a:r>
          </a:p>
        </p:txBody>
      </p:sp>
      <p:graphicFrame>
        <p:nvGraphicFramePr>
          <p:cNvPr id="4" name="Content Placeholder 2" descr="SmartArt graphic">
            <a:extLst>
              <a:ext uri="{FF2B5EF4-FFF2-40B4-BE49-F238E27FC236}">
                <a16:creationId xmlns:a16="http://schemas.microsoft.com/office/drawing/2014/main" id="{59F5A1AC-D08D-42AE-B94A-1CAFB517D846}"/>
              </a:ext>
            </a:extLst>
          </p:cNvPr>
          <p:cNvGraphicFramePr>
            <a:graphicFrameLocks noGrp="1"/>
          </p:cNvGraphicFramePr>
          <p:nvPr>
            <p:ph idx="1"/>
            <p:extLst>
              <p:ext uri="{D42A27DB-BD31-4B8C-83A1-F6EECF244321}">
                <p14:modId xmlns:p14="http://schemas.microsoft.com/office/powerpoint/2010/main" val="1870384137"/>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52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47F5C-50EC-416A-AE8C-6F6BB4225673}"/>
              </a:ext>
            </a:extLst>
          </p:cNvPr>
          <p:cNvSpPr>
            <a:spLocks noGrp="1"/>
          </p:cNvSpPr>
          <p:nvPr>
            <p:ph type="title"/>
          </p:nvPr>
        </p:nvSpPr>
        <p:spPr>
          <a:xfrm>
            <a:off x="2915525" y="394758"/>
            <a:ext cx="2851430" cy="1450757"/>
          </a:xfrm>
        </p:spPr>
        <p:txBody>
          <a:bodyPr>
            <a:normAutofit/>
          </a:bodyPr>
          <a:lstStyle/>
          <a:p>
            <a:r>
              <a:rPr lang="et-EE" dirty="0"/>
              <a:t>Ühispanus</a:t>
            </a:r>
            <a:endParaRPr lang="en-US" dirty="0"/>
          </a:p>
        </p:txBody>
      </p:sp>
      <p:sp>
        <p:nvSpPr>
          <p:cNvPr id="8" name="Content Placeholder 7">
            <a:extLst>
              <a:ext uri="{FF2B5EF4-FFF2-40B4-BE49-F238E27FC236}">
                <a16:creationId xmlns:a16="http://schemas.microsoft.com/office/drawing/2014/main" id="{080DE48F-0F7C-B7AA-9AD8-2AE7816E549F}"/>
              </a:ext>
            </a:extLst>
          </p:cNvPr>
          <p:cNvSpPr>
            <a:spLocks noGrp="1"/>
          </p:cNvSpPr>
          <p:nvPr>
            <p:ph idx="1"/>
          </p:nvPr>
        </p:nvSpPr>
        <p:spPr/>
        <p:txBody>
          <a:bodyPr/>
          <a:lstStyle/>
          <a:p>
            <a:r>
              <a:rPr lang="et-EE" dirty="0"/>
              <a:t>- </a:t>
            </a:r>
            <a:r>
              <a:rPr lang="fi-FI" dirty="0"/>
              <a:t>Hoole –ja vanematekogu toetas kooli algatust rajada kooli hoovi </a:t>
            </a:r>
            <a:r>
              <a:rPr lang="et-EE" dirty="0"/>
              <a:t>slakcline madalseiklusrada ning alustati raha kogumist projekti rahastamiseks;</a:t>
            </a:r>
            <a:endParaRPr lang="fi-FI" dirty="0"/>
          </a:p>
          <a:p>
            <a:r>
              <a:rPr lang="et-EE" dirty="0"/>
              <a:t>- Hoolekogu esitas madalseiklusraja projekti Haapsalu linna kaasava eelarve projektide hulka;</a:t>
            </a:r>
          </a:p>
          <a:p>
            <a:r>
              <a:rPr lang="et-EE" dirty="0"/>
              <a:t>- Ühispanus osutus ühisükskõiksuseks – kaasava eelarve hääletuses kogus slackline projekt vaid 21 poolthäält. Mõttekoht – meil on koolis üle 700 õpilase ja ligi 100 töötajat.</a:t>
            </a:r>
          </a:p>
          <a:p>
            <a:pPr marL="0" indent="0">
              <a:buNone/>
            </a:pPr>
            <a:endParaRPr lang="et-EE" dirty="0"/>
          </a:p>
          <a:p>
            <a:pPr marL="0" indent="0">
              <a:buNone/>
            </a:pPr>
            <a:endParaRPr lang="et-EE" dirty="0"/>
          </a:p>
        </p:txBody>
      </p:sp>
      <p:sp>
        <p:nvSpPr>
          <p:cNvPr id="4" name="Oval 3">
            <a:extLst>
              <a:ext uri="{FF2B5EF4-FFF2-40B4-BE49-F238E27FC236}">
                <a16:creationId xmlns:a16="http://schemas.microsoft.com/office/drawing/2014/main" id="{D6486251-FAED-0F50-8D65-8C163E935F41}"/>
              </a:ext>
            </a:extLst>
          </p:cNvPr>
          <p:cNvSpPr/>
          <p:nvPr/>
        </p:nvSpPr>
        <p:spPr>
          <a:xfrm>
            <a:off x="1136292" y="50131"/>
            <a:ext cx="1818562" cy="1818562"/>
          </a:xfrm>
          <a:prstGeom prst="ellipse">
            <a:avLst/>
          </a:prstGeom>
          <a:solidFill>
            <a:srgbClr val="00B0F0"/>
          </a:solidFill>
        </p:spPr>
        <p:style>
          <a:lnRef idx="0">
            <a:schemeClr val="lt1">
              <a:alpha val="0"/>
              <a:hueOff val="0"/>
              <a:satOff val="0"/>
              <a:lumOff val="0"/>
              <a:alphaOff val="0"/>
            </a:schemeClr>
          </a:lnRef>
          <a:fillRef idx="1">
            <a:scrgbClr r="0" g="0" b="0"/>
          </a:fillRef>
          <a:effectRef idx="0">
            <a:schemeClr val="accent2">
              <a:hueOff val="0"/>
              <a:satOff val="0"/>
              <a:lumOff val="0"/>
              <a:alphaOff val="0"/>
            </a:schemeClr>
          </a:effectRef>
          <a:fontRef idx="minor"/>
        </p:style>
        <p:txBody>
          <a:bodyPr/>
          <a:lstStyle/>
          <a:p>
            <a:endParaRPr lang="et-EE"/>
          </a:p>
        </p:txBody>
      </p:sp>
      <p:sp>
        <p:nvSpPr>
          <p:cNvPr id="7" name="Rectangle 6" descr="Pie chart">
            <a:extLst>
              <a:ext uri="{FF2B5EF4-FFF2-40B4-BE49-F238E27FC236}">
                <a16:creationId xmlns:a16="http://schemas.microsoft.com/office/drawing/2014/main" id="{39A81E49-BD39-091E-2DE6-F270E759FBC2}"/>
              </a:ext>
            </a:extLst>
          </p:cNvPr>
          <p:cNvSpPr/>
          <p:nvPr/>
        </p:nvSpPr>
        <p:spPr>
          <a:xfrm>
            <a:off x="1523854" y="437693"/>
            <a:ext cx="1043437" cy="1043437"/>
          </a:xfrm>
          <a:prstGeom prst="rect">
            <a:avLst/>
          </a:prstGeom>
          <a:blipFill>
            <a:blip r:embed="rId4">
              <a:extLst>
                <a:ext uri="{96DAC541-7B7A-43D3-8B79-37D633B846F1}">
                  <asvg:svgBlip xmlns:asvg="http://schemas.microsoft.com/office/drawing/2016/SVG/main" r:embed="rId5"/>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endParaRPr lang="et-EE"/>
          </a:p>
        </p:txBody>
      </p:sp>
    </p:spTree>
    <p:extLst>
      <p:ext uri="{BB962C8B-B14F-4D97-AF65-F5344CB8AC3E}">
        <p14:creationId xmlns:p14="http://schemas.microsoft.com/office/powerpoint/2010/main" val="160434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47F5C-50EC-416A-AE8C-6F6BB4225673}"/>
              </a:ext>
            </a:extLst>
          </p:cNvPr>
          <p:cNvSpPr>
            <a:spLocks noGrp="1"/>
          </p:cNvSpPr>
          <p:nvPr>
            <p:ph type="title"/>
          </p:nvPr>
        </p:nvSpPr>
        <p:spPr>
          <a:xfrm>
            <a:off x="2915525" y="394758"/>
            <a:ext cx="4025602" cy="1450757"/>
          </a:xfrm>
        </p:spPr>
        <p:txBody>
          <a:bodyPr>
            <a:normAutofit/>
          </a:bodyPr>
          <a:lstStyle/>
          <a:p>
            <a:r>
              <a:rPr lang="et-EE" dirty="0"/>
              <a:t>Mida on tehtud</a:t>
            </a:r>
            <a:endParaRPr lang="en-US" dirty="0"/>
          </a:p>
        </p:txBody>
      </p:sp>
      <p:sp>
        <p:nvSpPr>
          <p:cNvPr id="8" name="Content Placeholder 7">
            <a:extLst>
              <a:ext uri="{FF2B5EF4-FFF2-40B4-BE49-F238E27FC236}">
                <a16:creationId xmlns:a16="http://schemas.microsoft.com/office/drawing/2014/main" id="{080DE48F-0F7C-B7AA-9AD8-2AE7816E549F}"/>
              </a:ext>
            </a:extLst>
          </p:cNvPr>
          <p:cNvSpPr>
            <a:spLocks noGrp="1"/>
          </p:cNvSpPr>
          <p:nvPr>
            <p:ph idx="1"/>
          </p:nvPr>
        </p:nvSpPr>
        <p:spPr/>
        <p:txBody>
          <a:bodyPr>
            <a:normAutofit fontScale="77500" lnSpcReduction="20000"/>
          </a:bodyPr>
          <a:lstStyle/>
          <a:p>
            <a:r>
              <a:rPr lang="et-EE" dirty="0"/>
              <a:t>- Õpetajate tunnustamine ja märkamine – üllatustordid õpetajatele õpetajate päevaks;</a:t>
            </a:r>
          </a:p>
          <a:p>
            <a:r>
              <a:rPr lang="et-EE" dirty="0"/>
              <a:t>- Hoolekogu palus Haapsalu politseijaoskonnal anda 19.04.23 vanemate-ja hoolekogu koosolekul ülevaate Haapsalu koolinoorte narkootikumide tarbimise hetkeolukorrast. Koosolekul osales Haapsalu piirkonnapolitseinik Vello Vichterpal. Mõttevahetusest jäi kõlama, et kõige suurem probleem on e-sigarettidega ja peamine ennetus- ning mõjutuskoht lapse aitamisel on siiski kodu. Koolis saab sisuliselt tegeleda ainult tagajärgedega;</a:t>
            </a:r>
          </a:p>
          <a:p>
            <a:r>
              <a:rPr lang="et-EE" dirty="0"/>
              <a:t>- Kevadlaada ellukutsumine. Esmalt ideena kooli juhtkonnale välja pakutud idee, et koguda raha slackline projekti rahastamiseks. Teine positiivne pool – ühistegemine, ühine panus millessegi. Kokku annetati (klassid, lapsevanemad, õpilased, külalised) slackline projetile 1112 eurot.</a:t>
            </a:r>
            <a:br>
              <a:rPr lang="et-EE" dirty="0"/>
            </a:br>
            <a:r>
              <a:rPr lang="et-EE" dirty="0"/>
              <a:t>Kevadel uue hooga? </a:t>
            </a:r>
            <a:r>
              <a:rPr lang="et-EE" dirty="0">
                <a:sym typeface="Wingdings" panose="05000000000000000000" pitchFamily="2" charset="2"/>
              </a:rPr>
              <a:t></a:t>
            </a:r>
          </a:p>
          <a:p>
            <a:r>
              <a:rPr lang="et-EE" dirty="0"/>
              <a:t>- Hoolekogu raport koolipidaja esindajale, vastavalt põhikirjale. Raporti edastamisel palub hoolekogu esimees linnavalitsuse vastaval komisjonil uuesti läbi vaadata Lihula maantee kiiruspiirangu kellaajalise kehtivusaja muudatusettepanek. </a:t>
            </a:r>
            <a:br>
              <a:rPr lang="et-EE" dirty="0"/>
            </a:br>
            <a:br>
              <a:rPr lang="et-EE" dirty="0"/>
            </a:br>
            <a:endParaRPr lang="et-EE" dirty="0"/>
          </a:p>
          <a:p>
            <a:pPr marL="0" indent="0">
              <a:buNone/>
            </a:pPr>
            <a:endParaRPr lang="et-EE" dirty="0"/>
          </a:p>
          <a:p>
            <a:pPr marL="0" indent="0">
              <a:buNone/>
            </a:pPr>
            <a:endParaRPr lang="et-EE" dirty="0"/>
          </a:p>
        </p:txBody>
      </p:sp>
      <p:sp>
        <p:nvSpPr>
          <p:cNvPr id="3" name="Oval 2">
            <a:extLst>
              <a:ext uri="{FF2B5EF4-FFF2-40B4-BE49-F238E27FC236}">
                <a16:creationId xmlns:a16="http://schemas.microsoft.com/office/drawing/2014/main" id="{DDE88C9E-36C4-E18C-E3C4-000884E229DC}"/>
              </a:ext>
            </a:extLst>
          </p:cNvPr>
          <p:cNvSpPr/>
          <p:nvPr/>
        </p:nvSpPr>
        <p:spPr>
          <a:xfrm>
            <a:off x="1096963" y="46617"/>
            <a:ext cx="1818562" cy="1818562"/>
          </a:xfrm>
          <a:prstGeom prst="ellipse">
            <a:avLst/>
          </a:prstGeom>
          <a:solidFill>
            <a:srgbClr val="002060"/>
          </a:solidFill>
        </p:spPr>
        <p:style>
          <a:lnRef idx="0">
            <a:schemeClr val="lt1">
              <a:alpha val="0"/>
              <a:hueOff val="0"/>
              <a:satOff val="0"/>
              <a:lumOff val="0"/>
              <a:alphaOff val="0"/>
            </a:schemeClr>
          </a:lnRef>
          <a:fillRef idx="1">
            <a:scrgbClr r="0" g="0" b="0"/>
          </a:fillRef>
          <a:effectRef idx="0">
            <a:schemeClr val="accent3">
              <a:hueOff val="0"/>
              <a:satOff val="0"/>
              <a:lumOff val="0"/>
              <a:alphaOff val="0"/>
            </a:schemeClr>
          </a:effectRef>
          <a:fontRef idx="minor"/>
        </p:style>
        <p:txBody>
          <a:bodyPr/>
          <a:lstStyle/>
          <a:p>
            <a:endParaRPr lang="et-EE"/>
          </a:p>
        </p:txBody>
      </p:sp>
      <p:sp>
        <p:nvSpPr>
          <p:cNvPr id="5" name="Rectangle 4" descr="Bullseye">
            <a:extLst>
              <a:ext uri="{FF2B5EF4-FFF2-40B4-BE49-F238E27FC236}">
                <a16:creationId xmlns:a16="http://schemas.microsoft.com/office/drawing/2014/main" id="{D5488B28-D203-F7B5-877D-CD456ED37251}"/>
              </a:ext>
            </a:extLst>
          </p:cNvPr>
          <p:cNvSpPr/>
          <p:nvPr/>
        </p:nvSpPr>
        <p:spPr>
          <a:xfrm>
            <a:off x="1484526" y="434180"/>
            <a:ext cx="1043437" cy="1043437"/>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endParaRPr lang="et-EE"/>
          </a:p>
        </p:txBody>
      </p:sp>
    </p:spTree>
    <p:extLst>
      <p:ext uri="{BB962C8B-B14F-4D97-AF65-F5344CB8AC3E}">
        <p14:creationId xmlns:p14="http://schemas.microsoft.com/office/powerpoint/2010/main" val="1201404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47F5C-50EC-416A-AE8C-6F6BB4225673}"/>
              </a:ext>
            </a:extLst>
          </p:cNvPr>
          <p:cNvSpPr>
            <a:spLocks noGrp="1"/>
          </p:cNvSpPr>
          <p:nvPr>
            <p:ph type="title"/>
          </p:nvPr>
        </p:nvSpPr>
        <p:spPr>
          <a:xfrm>
            <a:off x="2915525" y="394758"/>
            <a:ext cx="4025602" cy="1450757"/>
          </a:xfrm>
        </p:spPr>
        <p:txBody>
          <a:bodyPr>
            <a:normAutofit/>
          </a:bodyPr>
          <a:lstStyle/>
          <a:p>
            <a:r>
              <a:rPr lang="et-EE" dirty="0"/>
              <a:t>Ja edasi!?</a:t>
            </a:r>
            <a:endParaRPr lang="en-US" dirty="0"/>
          </a:p>
        </p:txBody>
      </p:sp>
      <p:sp>
        <p:nvSpPr>
          <p:cNvPr id="8" name="Content Placeholder 7">
            <a:extLst>
              <a:ext uri="{FF2B5EF4-FFF2-40B4-BE49-F238E27FC236}">
                <a16:creationId xmlns:a16="http://schemas.microsoft.com/office/drawing/2014/main" id="{080DE48F-0F7C-B7AA-9AD8-2AE7816E549F}"/>
              </a:ext>
            </a:extLst>
          </p:cNvPr>
          <p:cNvSpPr>
            <a:spLocks noGrp="1"/>
          </p:cNvSpPr>
          <p:nvPr>
            <p:ph idx="1"/>
          </p:nvPr>
        </p:nvSpPr>
        <p:spPr/>
        <p:txBody>
          <a:bodyPr>
            <a:normAutofit fontScale="25000" lnSpcReduction="20000"/>
          </a:bodyPr>
          <a:lstStyle/>
          <a:p>
            <a:r>
              <a:rPr lang="et-EE" sz="8000" dirty="0"/>
              <a:t>- Uutele vanematekogu liikmetele: palun tutvuge vanemate- ja hoolekogu põhikirjadega. Need on leitavad kooli kodulehelt;</a:t>
            </a:r>
          </a:p>
          <a:p>
            <a:r>
              <a:rPr lang="et-EE" sz="8000" dirty="0"/>
              <a:t>- Meie kõigi panus – infovahetus, märkamine, k</a:t>
            </a:r>
            <a:r>
              <a:rPr lang="fi-FI" sz="8000" dirty="0"/>
              <a:t>us viga näed laita, seal tule ja aita</a:t>
            </a:r>
            <a:r>
              <a:rPr lang="et-EE" sz="8000" dirty="0"/>
              <a:t>;</a:t>
            </a:r>
          </a:p>
          <a:p>
            <a:r>
              <a:rPr lang="et-EE" sz="8000" dirty="0"/>
              <a:t>- Õppeaastal toimuvad koosolekud. Kui on teemasid, mida võiks koosolekutel käsitleda, palun kirjutage oma mõtetest hoolekogu esimehele või aseesimehele;</a:t>
            </a:r>
          </a:p>
          <a:p>
            <a:r>
              <a:rPr lang="et-EE" sz="8000" dirty="0"/>
              <a:t>- Endiselt palun teha ettepanekuid – kuidas saame toetada õpetajaid;</a:t>
            </a:r>
          </a:p>
          <a:p>
            <a:r>
              <a:rPr lang="et-EE" sz="8000" dirty="0"/>
              <a:t>- Hoole- ja vanematekogu liikmete kaasamine kooli tegevustesse – etteasted playbackil jmt </a:t>
            </a:r>
          </a:p>
          <a:p>
            <a:r>
              <a:rPr lang="et-EE" sz="8000" dirty="0"/>
              <a:t>- Hoolekogu valimine, sh kooli toetavate organisatsioonide esindajad.</a:t>
            </a:r>
          </a:p>
          <a:p>
            <a:endParaRPr lang="et-EE" dirty="0"/>
          </a:p>
          <a:p>
            <a:endParaRPr lang="et-EE" dirty="0"/>
          </a:p>
          <a:p>
            <a:pPr algn="ctr"/>
            <a:r>
              <a:rPr lang="et-EE" sz="6400" b="1" dirty="0"/>
              <a:t>Vanemate- ja hoolekogu on koolile partneriks ja lisajõuks.</a:t>
            </a:r>
          </a:p>
          <a:p>
            <a:endParaRPr lang="et-EE" dirty="0"/>
          </a:p>
          <a:p>
            <a:pPr marL="0" indent="0">
              <a:buNone/>
            </a:pPr>
            <a:endParaRPr lang="et-EE" dirty="0"/>
          </a:p>
          <a:p>
            <a:br>
              <a:rPr lang="et-EE" dirty="0"/>
            </a:br>
            <a:endParaRPr lang="et-EE" dirty="0"/>
          </a:p>
          <a:p>
            <a:pPr marL="0" indent="0">
              <a:buNone/>
            </a:pPr>
            <a:endParaRPr lang="et-EE" dirty="0"/>
          </a:p>
          <a:p>
            <a:pPr marL="0" indent="0">
              <a:buNone/>
            </a:pPr>
            <a:endParaRPr lang="et-EE" dirty="0"/>
          </a:p>
        </p:txBody>
      </p:sp>
      <p:sp>
        <p:nvSpPr>
          <p:cNvPr id="9" name="Oval 8">
            <a:extLst>
              <a:ext uri="{FF2B5EF4-FFF2-40B4-BE49-F238E27FC236}">
                <a16:creationId xmlns:a16="http://schemas.microsoft.com/office/drawing/2014/main" id="{F65420AE-7368-B28A-FB62-270D88A7FAE9}"/>
              </a:ext>
            </a:extLst>
          </p:cNvPr>
          <p:cNvSpPr/>
          <p:nvPr/>
        </p:nvSpPr>
        <p:spPr>
          <a:xfrm>
            <a:off x="1097280" y="-2544"/>
            <a:ext cx="1818562" cy="1818562"/>
          </a:xfrm>
          <a:prstGeom prst="ellipse">
            <a:avLst/>
          </a:prstGeom>
          <a:solidFill>
            <a:srgbClr val="00B0F0"/>
          </a:solidFill>
          <a:ln>
            <a:solidFill>
              <a:srgbClr val="002060"/>
            </a:solidFill>
          </a:ln>
        </p:spPr>
        <p:style>
          <a:lnRef idx="0">
            <a:scrgbClr r="0" g="0" b="0"/>
          </a:lnRef>
          <a:fillRef idx="1">
            <a:scrgbClr r="0" g="0" b="0"/>
          </a:fillRef>
          <a:effectRef idx="0">
            <a:schemeClr val="accent4">
              <a:hueOff val="0"/>
              <a:satOff val="0"/>
              <a:lumOff val="0"/>
              <a:alphaOff val="0"/>
            </a:schemeClr>
          </a:effectRef>
          <a:fontRef idx="minor"/>
        </p:style>
        <p:txBody>
          <a:bodyPr/>
          <a:lstStyle/>
          <a:p>
            <a:endParaRPr lang="et-EE"/>
          </a:p>
        </p:txBody>
      </p:sp>
      <p:sp>
        <p:nvSpPr>
          <p:cNvPr id="10" name="Rectangle 9" descr="Stopwatch">
            <a:extLst>
              <a:ext uri="{FF2B5EF4-FFF2-40B4-BE49-F238E27FC236}">
                <a16:creationId xmlns:a16="http://schemas.microsoft.com/office/drawing/2014/main" id="{4EE477FE-17B9-423B-F41F-6ACFC2A486A6}"/>
              </a:ext>
            </a:extLst>
          </p:cNvPr>
          <p:cNvSpPr/>
          <p:nvPr/>
        </p:nvSpPr>
        <p:spPr>
          <a:xfrm>
            <a:off x="1484684" y="385018"/>
            <a:ext cx="1043437" cy="1043437"/>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a:ln>
            <a:noFill/>
          </a:ln>
        </p:spPr>
        <p:style>
          <a:lnRef idx="2">
            <a:scrgbClr r="0" g="0" b="0"/>
          </a:lnRef>
          <a:fillRef idx="1">
            <a:scrgbClr r="0" g="0" b="0"/>
          </a:fillRef>
          <a:effectRef idx="0">
            <a:schemeClr val="bg1">
              <a:hueOff val="0"/>
              <a:satOff val="0"/>
              <a:lumOff val="0"/>
              <a:alphaOff val="0"/>
            </a:schemeClr>
          </a:effectRef>
          <a:fontRef idx="minor">
            <a:schemeClr val="dk1">
              <a:hueOff val="0"/>
              <a:satOff val="0"/>
              <a:lumOff val="0"/>
              <a:alphaOff val="0"/>
            </a:schemeClr>
          </a:fontRef>
        </p:style>
        <p:txBody>
          <a:bodyPr/>
          <a:lstStyle/>
          <a:p>
            <a:endParaRPr lang="et-EE"/>
          </a:p>
        </p:txBody>
      </p:sp>
    </p:spTree>
    <p:extLst>
      <p:ext uri="{BB962C8B-B14F-4D97-AF65-F5344CB8AC3E}">
        <p14:creationId xmlns:p14="http://schemas.microsoft.com/office/powerpoint/2010/main" val="2860622650"/>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541"/>
      </a:dk2>
      <a:lt2>
        <a:srgbClr val="E2E5E8"/>
      </a:lt2>
      <a:accent1>
        <a:srgbClr val="E88B33"/>
      </a:accent1>
      <a:accent2>
        <a:srgbClr val="AEA33A"/>
      </a:accent2>
      <a:accent3>
        <a:srgbClr val="8CAB4A"/>
      </a:accent3>
      <a:accent4>
        <a:srgbClr val="57B636"/>
      </a:accent4>
      <a:accent5>
        <a:srgbClr val="2EBA43"/>
      </a:accent5>
      <a:accent6>
        <a:srgbClr val="33B67D"/>
      </a:accent6>
      <a:hlink>
        <a:srgbClr val="5F84A8"/>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40">
    <a:dk1>
      <a:sysClr val="windowText" lastClr="000000"/>
    </a:dk1>
    <a:lt1>
      <a:sysClr val="window" lastClr="FFFFFF"/>
    </a:lt1>
    <a:dk2>
      <a:srgbClr val="545D57"/>
    </a:dk2>
    <a:lt2>
      <a:srgbClr val="EBEBE8"/>
    </a:lt2>
    <a:accent1>
      <a:srgbClr val="579858"/>
    </a:accent1>
    <a:accent2>
      <a:srgbClr val="ED583E"/>
    </a:accent2>
    <a:accent3>
      <a:srgbClr val="D3BA59"/>
    </a:accent3>
    <a:accent4>
      <a:srgbClr val="4C94AC"/>
    </a:accent4>
    <a:accent5>
      <a:srgbClr val="A09E84"/>
    </a:accent5>
    <a:accent6>
      <a:srgbClr val="FC7D4A"/>
    </a:accent6>
    <a:hlink>
      <a:srgbClr val="04A2DA"/>
    </a:hlink>
    <a:folHlink>
      <a:srgbClr val="808080"/>
    </a:folHlink>
  </a:clrScheme>
</a:themeOverride>
</file>

<file path=ppt/theme/themeOverride2.xml><?xml version="1.0" encoding="utf-8"?>
<a:themeOverride xmlns:a="http://schemas.openxmlformats.org/drawingml/2006/main">
  <a:clrScheme name="Custom 40">
    <a:dk1>
      <a:sysClr val="windowText" lastClr="000000"/>
    </a:dk1>
    <a:lt1>
      <a:sysClr val="window" lastClr="FFFFFF"/>
    </a:lt1>
    <a:dk2>
      <a:srgbClr val="545D57"/>
    </a:dk2>
    <a:lt2>
      <a:srgbClr val="EBEBE8"/>
    </a:lt2>
    <a:accent1>
      <a:srgbClr val="579858"/>
    </a:accent1>
    <a:accent2>
      <a:srgbClr val="ED583E"/>
    </a:accent2>
    <a:accent3>
      <a:srgbClr val="D3BA59"/>
    </a:accent3>
    <a:accent4>
      <a:srgbClr val="4C94AC"/>
    </a:accent4>
    <a:accent5>
      <a:srgbClr val="A09E84"/>
    </a:accent5>
    <a:accent6>
      <a:srgbClr val="FC7D4A"/>
    </a:accent6>
    <a:hlink>
      <a:srgbClr val="04A2DA"/>
    </a:hlink>
    <a:folHlink>
      <a:srgbClr val="808080"/>
    </a:folHlink>
  </a:clrScheme>
</a:themeOverride>
</file>

<file path=ppt/theme/themeOverride3.xml><?xml version="1.0" encoding="utf-8"?>
<a:themeOverride xmlns:a="http://schemas.openxmlformats.org/drawingml/2006/main">
  <a:clrScheme name="Custom 40">
    <a:dk1>
      <a:sysClr val="windowText" lastClr="000000"/>
    </a:dk1>
    <a:lt1>
      <a:sysClr val="window" lastClr="FFFFFF"/>
    </a:lt1>
    <a:dk2>
      <a:srgbClr val="545D57"/>
    </a:dk2>
    <a:lt2>
      <a:srgbClr val="EBEBE8"/>
    </a:lt2>
    <a:accent1>
      <a:srgbClr val="579858"/>
    </a:accent1>
    <a:accent2>
      <a:srgbClr val="ED583E"/>
    </a:accent2>
    <a:accent3>
      <a:srgbClr val="D3BA59"/>
    </a:accent3>
    <a:accent4>
      <a:srgbClr val="4C94AC"/>
    </a:accent4>
    <a:accent5>
      <a:srgbClr val="A09E84"/>
    </a:accent5>
    <a:accent6>
      <a:srgbClr val="FC7D4A"/>
    </a:accent6>
    <a:hlink>
      <a:srgbClr val="04A2DA"/>
    </a:hlink>
    <a:folHlink>
      <a:srgbClr val="808080"/>
    </a:folHlink>
  </a:clrScheme>
</a:themeOverride>
</file>

<file path=ppt/theme/themeOverride4.xml><?xml version="1.0" encoding="utf-8"?>
<a:themeOverride xmlns:a="http://schemas.openxmlformats.org/drawingml/2006/main">
  <a:clrScheme name="Custom 40">
    <a:dk1>
      <a:sysClr val="windowText" lastClr="000000"/>
    </a:dk1>
    <a:lt1>
      <a:sysClr val="window" lastClr="FFFFFF"/>
    </a:lt1>
    <a:dk2>
      <a:srgbClr val="545D57"/>
    </a:dk2>
    <a:lt2>
      <a:srgbClr val="EBEBE8"/>
    </a:lt2>
    <a:accent1>
      <a:srgbClr val="579858"/>
    </a:accent1>
    <a:accent2>
      <a:srgbClr val="ED583E"/>
    </a:accent2>
    <a:accent3>
      <a:srgbClr val="D3BA59"/>
    </a:accent3>
    <a:accent4>
      <a:srgbClr val="4C94AC"/>
    </a:accent4>
    <a:accent5>
      <a:srgbClr val="A09E84"/>
    </a:accent5>
    <a:accent6>
      <a:srgbClr val="FC7D4A"/>
    </a:accent6>
    <a:hlink>
      <a:srgbClr val="04A2DA"/>
    </a:hlink>
    <a:folHlink>
      <a:srgbClr val="808080"/>
    </a:folHlink>
  </a:clrScheme>
</a:themeOverride>
</file>

<file path=ppt/theme/themeOverride5.xml><?xml version="1.0" encoding="utf-8"?>
<a:themeOverride xmlns:a="http://schemas.openxmlformats.org/drawingml/2006/main">
  <a:clrScheme name="Custom 40">
    <a:dk1>
      <a:sysClr val="windowText" lastClr="000000"/>
    </a:dk1>
    <a:lt1>
      <a:sysClr val="window" lastClr="FFFFFF"/>
    </a:lt1>
    <a:dk2>
      <a:srgbClr val="545D57"/>
    </a:dk2>
    <a:lt2>
      <a:srgbClr val="EBEBE8"/>
    </a:lt2>
    <a:accent1>
      <a:srgbClr val="579858"/>
    </a:accent1>
    <a:accent2>
      <a:srgbClr val="ED583E"/>
    </a:accent2>
    <a:accent3>
      <a:srgbClr val="D3BA59"/>
    </a:accent3>
    <a:accent4>
      <a:srgbClr val="4C94AC"/>
    </a:accent4>
    <a:accent5>
      <a:srgbClr val="A09E84"/>
    </a:accent5>
    <a:accent6>
      <a:srgbClr val="FC7D4A"/>
    </a:accent6>
    <a:hlink>
      <a:srgbClr val="04A2DA"/>
    </a:hlink>
    <a:folHlink>
      <a:srgbClr val="808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F006B4-A9E1-4F39-85C8-FB836F9193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{0144F846-4F76-49BD-9864-4FA5FD666F01}tf11437505_win32</Template>
  <TotalTime>247</TotalTime>
  <Words>550</Words>
  <Application>Microsoft Office PowerPoint</Application>
  <PresentationFormat>Widescreen</PresentationFormat>
  <Paragraphs>40</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Georgia Pro Cond Light</vt:lpstr>
      <vt:lpstr>Speak Pro</vt:lpstr>
      <vt:lpstr>RetrospectVTI</vt:lpstr>
      <vt:lpstr>HPK  hoolekogu töö raport</vt:lpstr>
      <vt:lpstr>Millest räägime </vt:lpstr>
      <vt:lpstr>Ühispanus</vt:lpstr>
      <vt:lpstr>Mida on tehtud</vt:lpstr>
      <vt:lpstr>Ja edasi!?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Mari-Liis Parbus</dc:creator>
  <cp:lastModifiedBy>Mari-Liis Parbus</cp:lastModifiedBy>
  <cp:revision>6</cp:revision>
  <dcterms:created xsi:type="dcterms:W3CDTF">2022-10-04T12:14:05Z</dcterms:created>
  <dcterms:modified xsi:type="dcterms:W3CDTF">2023-10-04T12:25:39Z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